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85" r:id="rId12"/>
    <p:sldId id="268" r:id="rId13"/>
    <p:sldId id="281" r:id="rId14"/>
    <p:sldId id="286" r:id="rId15"/>
    <p:sldId id="283" r:id="rId16"/>
    <p:sldId id="287" r:id="rId17"/>
    <p:sldId id="288" r:id="rId18"/>
    <p:sldId id="289" r:id="rId19"/>
    <p:sldId id="282" r:id="rId20"/>
    <p:sldId id="273" r:id="rId21"/>
    <p:sldId id="274" r:id="rId22"/>
    <p:sldId id="275" r:id="rId23"/>
    <p:sldId id="276" r:id="rId24"/>
    <p:sldId id="277" r:id="rId25"/>
    <p:sldId id="279" r:id="rId26"/>
    <p:sldId id="270" r:id="rId27"/>
    <p:sldId id="271" r:id="rId28"/>
    <p:sldId id="278" r:id="rId29"/>
    <p:sldId id="280" r:id="rId30"/>
    <p:sldId id="292" r:id="rId31"/>
    <p:sldId id="290" r:id="rId32"/>
    <p:sldId id="291" r:id="rId33"/>
    <p:sldId id="293" r:id="rId34"/>
    <p:sldId id="294" r:id="rId35"/>
    <p:sldId id="257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郭红俊" initials="ghj1976" lastIdx="1" clrIdx="0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86348"/>
  </p:normalViewPr>
  <p:slideViewPr>
    <p:cSldViewPr snapToGrid="0" snapToObjects="1">
      <p:cViewPr>
        <p:scale>
          <a:sx n="100" d="100"/>
          <a:sy n="100" d="100"/>
        </p:scale>
        <p:origin x="560" y="-4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-14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commentAuthors" Target="commentAuthors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2-15T14:45:03.011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CAED5-394F-E941-8905-2F3D49560E04}" type="datetimeFigureOut">
              <a:rPr lang="en-US" smtClean="0"/>
              <a:t>2/15/16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7E21E-0CD6-CA4F-8813-2F285B641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29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47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blog.leanote.com</a:t>
            </a:r>
            <a:r>
              <a:rPr kumimoji="1" lang="en-US" altLang="zh-CN" dirty="0" smtClean="0"/>
              <a:t>/post/</a:t>
            </a:r>
            <a:r>
              <a:rPr kumimoji="1" lang="en-US" altLang="zh-CN" dirty="0" err="1" smtClean="0"/>
              <a:t>proyang</a:t>
            </a:r>
            <a:r>
              <a:rPr kumimoji="1" lang="en-US" altLang="zh-CN" dirty="0" smtClean="0"/>
              <a:t>/%</a:t>
            </a:r>
            <a:r>
              <a:rPr kumimoji="1" lang="en-US" altLang="zh-CN" dirty="0" smtClean="0"/>
              <a:t>E5%BE%AE%E6%9C%8D%E5%8A%A1%E6%9E%B6%E6%9E%84%E4%B8%AD%E7%9A%84%E6%9C%8D%E5%8A%A1%E5%8F%91%E7%8E%B0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support.huawei.com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huaweiconnect</a:t>
            </a:r>
            <a:r>
              <a:rPr kumimoji="1" lang="en-US" altLang="zh-CN" dirty="0" smtClean="0"/>
              <a:t>/thread-92453-1-1.html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www.infoq.com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cn</a:t>
            </a:r>
            <a:r>
              <a:rPr kumimoji="1" lang="en-US" altLang="zh-CN" dirty="0" smtClean="0"/>
              <a:t>/news/2014/12/zookeeper-service-finding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dockone.io</a:t>
            </a:r>
            <a:r>
              <a:rPr kumimoji="1" lang="en-US" altLang="zh-CN" dirty="0" smtClean="0"/>
              <a:t>/article/771</a:t>
            </a:r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dockone.io</a:t>
            </a:r>
            <a:r>
              <a:rPr kumimoji="1" lang="en-US" altLang="zh-CN" dirty="0" smtClean="0"/>
              <a:t>/topic/%E6%9C%8D%E5%8A%A1%E5%8F%91%E7%8E%B0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557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shiyanjun.cn</a:t>
            </a:r>
            <a:r>
              <a:rPr kumimoji="1" lang="en-US" altLang="zh-CN" dirty="0" smtClean="0"/>
              <a:t>/archives/1075.html</a:t>
            </a:r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geeklu.com</a:t>
            </a:r>
            <a:r>
              <a:rPr kumimoji="1" lang="en-US" altLang="zh-CN" dirty="0" smtClean="0"/>
              <a:t>/2010/07/fail-fast/</a:t>
            </a:r>
            <a:endParaRPr kumimoji="1" lang="zh-CN" altLang="en-US" dirty="0" smtClean="0"/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我们在做事的时候，犯错误是很常见的，但是我们应该尽量使得错误发生之初就被发现，并找出原因进行纠正。一开始不重视或者变相的处理了，这会使得错误延后，反而使得损失增大。 还有个事例就是创业，我们就要抱着“如果要失败那就快点”的心态，加快自己前进的步伐。</a:t>
            </a:r>
          </a:p>
          <a:p>
            <a:endParaRPr kumimoji="1" lang="zh-CN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3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节点角色说明：</a:t>
            </a:r>
          </a:p>
          <a:p>
            <a:endParaRPr lang="zh-TW" altLang="en-US" dirty="0" smtClean="0"/>
          </a:p>
          <a:p>
            <a:r>
              <a:rPr lang="en-US" altLang="zh-TW" dirty="0" smtClean="0"/>
              <a:t>Provider: </a:t>
            </a:r>
            <a:r>
              <a:rPr lang="zh-TW" altLang="en-US" dirty="0" smtClean="0"/>
              <a:t>暴露服务的服务提供方。</a:t>
            </a:r>
          </a:p>
          <a:p>
            <a:r>
              <a:rPr lang="en-US" altLang="zh-TW" dirty="0" smtClean="0"/>
              <a:t>Consumer: </a:t>
            </a:r>
            <a:r>
              <a:rPr lang="zh-TW" altLang="en-US" dirty="0" smtClean="0"/>
              <a:t>调用远程服务的服务消费方。</a:t>
            </a:r>
          </a:p>
          <a:p>
            <a:r>
              <a:rPr lang="en-US" altLang="zh-TW" dirty="0" smtClean="0"/>
              <a:t>Registry: </a:t>
            </a:r>
            <a:r>
              <a:rPr lang="zh-TW" altLang="en-US" dirty="0" smtClean="0"/>
              <a:t>服务注册与发现的注册中心。</a:t>
            </a:r>
          </a:p>
          <a:p>
            <a:r>
              <a:rPr lang="en-US" altLang="zh-TW" dirty="0" smtClean="0"/>
              <a:t>Monitor: </a:t>
            </a:r>
            <a:r>
              <a:rPr lang="zh-TW" altLang="en-US" dirty="0" smtClean="0"/>
              <a:t>统计服务的调用次调和调用时间的监控中心。</a:t>
            </a:r>
          </a:p>
          <a:p>
            <a:r>
              <a:rPr lang="en-US" altLang="zh-TW" dirty="0" smtClean="0"/>
              <a:t>Container: </a:t>
            </a:r>
            <a:r>
              <a:rPr lang="zh-TW" altLang="en-US" dirty="0" smtClean="0"/>
              <a:t>服务运行容器。</a:t>
            </a:r>
          </a:p>
          <a:p>
            <a:r>
              <a:rPr lang="zh-TW" altLang="en-US" dirty="0" smtClean="0"/>
              <a:t>调用关系说明：</a:t>
            </a:r>
          </a:p>
          <a:p>
            <a:endParaRPr lang="zh-TW" altLang="en-US" dirty="0" smtClean="0"/>
          </a:p>
          <a:p>
            <a:r>
              <a:rPr lang="en-US" altLang="zh-TW" dirty="0" smtClean="0"/>
              <a:t>0. </a:t>
            </a:r>
            <a:r>
              <a:rPr lang="zh-TW" altLang="en-US" dirty="0" smtClean="0"/>
              <a:t>服务容器负责启动，加载，运行服务提供者。</a:t>
            </a:r>
          </a:p>
          <a:p>
            <a:r>
              <a:rPr lang="en-US" altLang="zh-TW" dirty="0" smtClean="0"/>
              <a:t>1. </a:t>
            </a:r>
            <a:r>
              <a:rPr lang="zh-TW" altLang="en-US" dirty="0" smtClean="0"/>
              <a:t>服务提供者在启动时，向注册中心注册自己提供的服务。</a:t>
            </a:r>
          </a:p>
          <a:p>
            <a:r>
              <a:rPr lang="en-US" altLang="zh-TW" dirty="0" smtClean="0"/>
              <a:t>2. </a:t>
            </a:r>
            <a:r>
              <a:rPr lang="zh-TW" altLang="en-US" dirty="0" smtClean="0"/>
              <a:t>服务消费者在启动时，向注册中心订阅自己所需的服务。</a:t>
            </a:r>
          </a:p>
          <a:p>
            <a:r>
              <a:rPr lang="en-US" altLang="zh-TW" dirty="0" smtClean="0"/>
              <a:t>3. </a:t>
            </a:r>
            <a:r>
              <a:rPr lang="zh-TW" altLang="en-US" dirty="0" smtClean="0"/>
              <a:t>注册中心返回服务提供者地址列表给消费者，如果有变更，注册中心将基于长连接推送变更数据给消费者。</a:t>
            </a:r>
          </a:p>
          <a:p>
            <a:r>
              <a:rPr lang="en-US" altLang="zh-TW" dirty="0" smtClean="0"/>
              <a:t>4. </a:t>
            </a:r>
            <a:r>
              <a:rPr lang="zh-TW" altLang="en-US" dirty="0" smtClean="0"/>
              <a:t>服务消费者，从提供者地址列表中，基于软负载均衡算法，选一台提供者进行调用，如果调用失败，再选另一台调用。</a:t>
            </a:r>
          </a:p>
          <a:p>
            <a:r>
              <a:rPr lang="en-US" altLang="zh-TW" dirty="0" smtClean="0"/>
              <a:t>5. </a:t>
            </a:r>
            <a:r>
              <a:rPr lang="zh-TW" altLang="en-US" dirty="0" smtClean="0"/>
              <a:t>服务消费者和提供者，在内存中累计调用次数和调用时间，定时每分钟发送一次统计数据到监控中心。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264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 smtClean="0"/>
              <a:t>Deployer</a:t>
            </a:r>
            <a:r>
              <a:rPr lang="en-US" altLang="zh-TW" dirty="0" smtClean="0"/>
              <a:t>: </a:t>
            </a:r>
            <a:r>
              <a:rPr lang="zh-TW" altLang="en-US" dirty="0" smtClean="0"/>
              <a:t>自动部署服务的本地代理。</a:t>
            </a:r>
          </a:p>
          <a:p>
            <a:r>
              <a:rPr lang="en-US" altLang="zh-TW" dirty="0" smtClean="0"/>
              <a:t>Repository: </a:t>
            </a:r>
            <a:r>
              <a:rPr lang="zh-TW" altLang="en-US" dirty="0" smtClean="0"/>
              <a:t>仓库用于存储服务应用发布包。</a:t>
            </a:r>
          </a:p>
          <a:p>
            <a:r>
              <a:rPr lang="en-US" altLang="zh-TW" dirty="0" smtClean="0"/>
              <a:t>Scheduler: </a:t>
            </a:r>
            <a:r>
              <a:rPr lang="zh-TW" altLang="en-US" dirty="0" smtClean="0"/>
              <a:t>调度中心基于访问压力自动增减服务提供者。</a:t>
            </a:r>
          </a:p>
          <a:p>
            <a:r>
              <a:rPr lang="en-US" altLang="zh-TW" dirty="0" smtClean="0"/>
              <a:t>Admin: </a:t>
            </a:r>
            <a:r>
              <a:rPr lang="zh-TW" altLang="en-US" dirty="0" smtClean="0"/>
              <a:t>统一管理控制台。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015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同样大小的图片传输。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0722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segmentfault.com</a:t>
            </a:r>
            <a:r>
              <a:rPr kumimoji="1" lang="en-US" altLang="zh-CN" dirty="0" smtClean="0"/>
              <a:t>/a/1190000002765886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6876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www.cnblogs.com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fxjwind</a:t>
            </a:r>
            <a:r>
              <a:rPr kumimoji="1" lang="en-US" altLang="zh-CN" dirty="0" smtClean="0"/>
              <a:t>/archive/2013/05/14/3078041.html</a:t>
            </a:r>
            <a:endParaRPr kumimoji="1" lang="zh-CN" altLang="en-US" dirty="0" smtClean="0"/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martin.kleppmann.com</a:t>
            </a:r>
            <a:r>
              <a:rPr kumimoji="1" lang="en-US" altLang="zh-CN" dirty="0" smtClean="0"/>
              <a:t>/2012/12/05/schema-evolution-in-</a:t>
            </a:r>
            <a:r>
              <a:rPr kumimoji="1" lang="en-US" altLang="zh-CN" dirty="0" err="1" smtClean="0"/>
              <a:t>avro</a:t>
            </a:r>
            <a:r>
              <a:rPr kumimoji="1" lang="en-US" altLang="zh-CN" dirty="0" smtClean="0"/>
              <a:t>-protocol-buffers-</a:t>
            </a:r>
            <a:r>
              <a:rPr kumimoji="1" lang="en-US" altLang="zh-CN" dirty="0" err="1" smtClean="0"/>
              <a:t>thrift.html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211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74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 的需求来自哪里？业务需要的是服务，而不是管理服务。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55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gRPC</a:t>
            </a:r>
            <a:r>
              <a:rPr kumimoji="1" lang="zh-CN" altLang="en-US" dirty="0" smtClean="0"/>
              <a:t>走上坡路</a:t>
            </a:r>
            <a:endParaRPr kumimoji="1" lang="zh-CN" altLang="en-US" dirty="0" smtClean="0"/>
          </a:p>
          <a:p>
            <a:r>
              <a:rPr kumimoji="1" lang="zh-CN" altLang="en-US" dirty="0" smtClean="0"/>
              <a:t>监控</a:t>
            </a:r>
            <a:r>
              <a:rPr kumimoji="1" lang="zh-CN" altLang="en-US" dirty="0" smtClean="0"/>
              <a:t>一个自定义的二进制包的痛苦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 smtClean="0"/>
          </a:p>
          <a:p>
            <a:r>
              <a:rPr kumimoji="1" lang="en-US" altLang="zh-CN" dirty="0" err="1" smtClean="0"/>
              <a:t>Dubbo</a:t>
            </a:r>
            <a:r>
              <a:rPr kumimoji="1" lang="zh-CN" altLang="en-US" dirty="0" smtClean="0"/>
              <a:t> 有点下坡路了。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65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/>
              <a:t>现实中如何作？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206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/>
              <a:t>变更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568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SOA</a:t>
            </a:r>
            <a:r>
              <a:rPr lang="zh-CN" altLang="en-US" smtClean="0"/>
              <a:t>自治，但分割了知识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278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真实情况，</a:t>
            </a:r>
            <a:r>
              <a:rPr lang="en-US" altLang="zh-CN" dirty="0" smtClean="0"/>
              <a:t>90</a:t>
            </a:r>
            <a:r>
              <a:rPr lang="zh-CN" altLang="en-US" dirty="0" smtClean="0"/>
              <a:t>是很强的执行力了</a:t>
            </a:r>
            <a:r>
              <a:rPr lang="en-US" altLang="zh-CN" dirty="0" smtClean="0"/>
              <a:t>. </a:t>
            </a:r>
            <a:r>
              <a:rPr lang="zh-CN" altLang="en-US" dirty="0" smtClean="0"/>
              <a:t>即便是</a:t>
            </a:r>
            <a:r>
              <a:rPr lang="en-US" altLang="zh-CN" dirty="0" smtClean="0"/>
              <a:t>95</a:t>
            </a:r>
            <a:r>
              <a:rPr lang="zh-CN" altLang="en-US" dirty="0" smtClean="0"/>
              <a:t>每一步的努力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最终的结果不及格</a:t>
            </a:r>
            <a:r>
              <a:rPr lang="en-US" altLang="zh-CN" baseline="0" dirty="0" smtClean="0"/>
              <a:t>; SOA</a:t>
            </a:r>
            <a:r>
              <a:rPr lang="zh-CN" altLang="en-US" baseline="0" dirty="0" smtClean="0"/>
              <a:t>要求服务自治，组织的自治性；为了实现业务，业务一定要整合多个服务，跨越太大了</a:t>
            </a:r>
            <a:r>
              <a:rPr lang="en-US" altLang="zh-CN" baseline="0" dirty="0" smtClean="0"/>
              <a:t>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3902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大家的精力都花费在这里了，效率无法提升！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6180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37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2/15/16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2/15/16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2/15/16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zh-CN" alt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将图片拖动到占位符，或单击添加图标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2/15/16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r" eaLnBrk="1" latinLnBrk="0" hangingPunct="1"/>
            <a:endParaRPr kumimoji="0"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2/15/16</a:t>
            </a:fld>
            <a:endParaRPr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sz="1600" b="1" dirty="0">
              <a:solidFill>
                <a:schemeClr val="tx2">
                  <a:shade val="90000"/>
                </a:schemeClr>
              </a:solidFill>
              <a:effectLst/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二级</a:t>
            </a:r>
          </a:p>
          <a:p>
            <a:pPr lvl="2" eaLnBrk="1" latinLnBrk="0" hangingPunct="1"/>
            <a:r>
              <a:rPr kumimoji="0" lang="zh-CN" altLang="en-US" smtClean="0"/>
              <a:t>三级</a:t>
            </a:r>
          </a:p>
          <a:p>
            <a:pPr lvl="3" eaLnBrk="1" latinLnBrk="0" hangingPunct="1"/>
            <a:r>
              <a:rPr kumimoji="0" lang="zh-CN" altLang="en-US" smtClean="0"/>
              <a:t>四级</a:t>
            </a:r>
          </a:p>
          <a:p>
            <a:pPr lvl="4" eaLnBrk="1" latinLnBrk="0" hangingPunct="1"/>
            <a:r>
              <a:rPr kumimoji="0" lang="zh-CN" altLang="en-US" smtClean="0"/>
              <a:t>五级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eibo.com/ghj1976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Relationship Id="rId3" Type="http://schemas.openxmlformats.org/officeDocument/2006/relationships/image" Target="../media/image18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hyperlink" Target="http://techslides.com/page-performance-in-http1-vs-http2" TargetMode="External"/><Relationship Id="rId5" Type="http://schemas.openxmlformats.org/officeDocument/2006/relationships/hyperlink" Target="http://h2ohttp2.centminmod.com/flag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SOA</a:t>
            </a:r>
            <a:r>
              <a:rPr lang="zh-CN" altLang="en-US" dirty="0" smtClean="0"/>
              <a:t>治理与微服务</a:t>
            </a:r>
            <a:r>
              <a:rPr lang="zh-CN" altLang="en-US" dirty="0" smtClean="0"/>
              <a:t>改造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郭红俊</a:t>
            </a:r>
          </a:p>
          <a:p>
            <a:r>
              <a:rPr lang="en-US" altLang="zh-CN" dirty="0" smtClean="0"/>
              <a:t>2016-02-12</a:t>
            </a:r>
            <a:endParaRPr lang="en-US" altLang="zh-CN" dirty="0" smtClean="0"/>
          </a:p>
          <a:p>
            <a:r>
              <a:rPr lang="en-US" altLang="zh-CN" dirty="0">
                <a:hlinkClick r:id="rId3"/>
              </a:rPr>
              <a:t>http://weibo.com/</a:t>
            </a:r>
            <a:r>
              <a:rPr lang="en-US" altLang="zh-CN" dirty="0" smtClean="0">
                <a:hlinkClick r:id="rId3"/>
              </a:rPr>
              <a:t>ghj1976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265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838316"/>
          </a:xfrm>
        </p:spPr>
        <p:txBody>
          <a:bodyPr>
            <a:normAutofit/>
          </a:bodyPr>
          <a:lstStyle/>
          <a:p>
            <a:r>
              <a:rPr lang="zh-CN" altLang="en-US" smtClean="0"/>
              <a:t>问题：</a:t>
            </a:r>
            <a:r>
              <a:rPr lang="en-US" altLang="zh-CN" dirty="0" smtClean="0"/>
              <a:t>SOA</a:t>
            </a:r>
            <a:r>
              <a:rPr lang="zh-CN" altLang="en-US" dirty="0" smtClean="0"/>
              <a:t>雷区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79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79" y="5496383"/>
            <a:ext cx="7977600" cy="1099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2609874"/>
            <a:ext cx="7987650" cy="2868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" name="组 2"/>
          <p:cNvGrpSpPr/>
          <p:nvPr/>
        </p:nvGrpSpPr>
        <p:grpSpPr>
          <a:xfrm>
            <a:off x="869770" y="2780926"/>
            <a:ext cx="7302630" cy="2520281"/>
            <a:chOff x="869770" y="2780926"/>
            <a:chExt cx="7302630" cy="2520281"/>
          </a:xfrm>
        </p:grpSpPr>
        <p:sp>
          <p:nvSpPr>
            <p:cNvPr id="9" name="矩形 8"/>
            <p:cNvSpPr/>
            <p:nvPr/>
          </p:nvSpPr>
          <p:spPr>
            <a:xfrm>
              <a:off x="869770" y="2780926"/>
              <a:ext cx="7302630" cy="2520281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8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zh-CN" sz="3200" i="1" dirty="0" smtClean="0">
                  <a:solidFill>
                    <a:srgbClr val="FF0000"/>
                  </a:solidFill>
                </a:rPr>
                <a:t>You </a:t>
              </a:r>
              <a:r>
                <a:rPr lang="en-US" altLang="zh-CN" sz="3200" i="1" dirty="0">
                  <a:solidFill>
                    <a:srgbClr val="FF0000"/>
                  </a:solidFill>
                </a:rPr>
                <a:t>only need one service to </a:t>
              </a:r>
              <a:r>
                <a:rPr lang="en-US" altLang="zh-CN" sz="3200" i="1" dirty="0" err="1">
                  <a:solidFill>
                    <a:srgbClr val="FF0000"/>
                  </a:solidFill>
                </a:rPr>
                <a:t>destory</a:t>
              </a:r>
              <a:r>
                <a:rPr lang="en-US" altLang="zh-CN" sz="3200" i="1" dirty="0">
                  <a:solidFill>
                    <a:srgbClr val="FF0000"/>
                  </a:solidFill>
                </a:rPr>
                <a:t> you business.</a:t>
              </a:r>
            </a:p>
            <a:p>
              <a:pPr algn="r"/>
              <a:r>
                <a:rPr lang="en-US" altLang="zh-CN" sz="3200" dirty="0">
                  <a:solidFill>
                    <a:srgbClr val="FF0000"/>
                  </a:solidFill>
                </a:rPr>
                <a:t>—Gartner</a:t>
              </a:r>
              <a:endParaRPr lang="zh-CN" altLang="en-US" sz="3200" dirty="0">
                <a:solidFill>
                  <a:srgbClr val="FF0000"/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3275856" y="3789040"/>
              <a:ext cx="4248472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146" y="15240"/>
            <a:ext cx="9144000" cy="6830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400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754923"/>
          </a:xfrm>
        </p:spPr>
        <p:txBody>
          <a:bodyPr>
            <a:noAutofit/>
          </a:bodyPr>
          <a:lstStyle/>
          <a:p>
            <a:r>
              <a:rPr lang="en-US" altLang="zh-CN" sz="3600" dirty="0" smtClean="0">
                <a:solidFill>
                  <a:schemeClr val="tx1"/>
                </a:solidFill>
                <a:latin typeface="+mj-ea"/>
              </a:rPr>
              <a:t>SOA</a:t>
            </a:r>
            <a:r>
              <a:rPr lang="zh-CN" altLang="en-US" sz="3600" dirty="0" smtClean="0">
                <a:solidFill>
                  <a:schemeClr val="tx1"/>
                </a:solidFill>
                <a:latin typeface="+mj-ea"/>
              </a:rPr>
              <a:t>治理，摆脱人治，系统来管理系统</a:t>
            </a:r>
            <a:endParaRPr lang="zh-CN" altLang="en-US" sz="3600" dirty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>
              <a:latin typeface="+mj-ea"/>
              <a:ea typeface="+mj-ea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1008459"/>
            <a:ext cx="9134475" cy="5876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3131840" y="4189224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>
                <a:latin typeface="+mj-ea"/>
                <a:ea typeface="+mj-ea"/>
              </a:rPr>
              <a:t>开发人员</a:t>
            </a:r>
          </a:p>
        </p:txBody>
      </p:sp>
      <p:sp>
        <p:nvSpPr>
          <p:cNvPr id="6" name="矩形 5"/>
          <p:cNvSpPr/>
          <p:nvPr/>
        </p:nvSpPr>
        <p:spPr>
          <a:xfrm>
            <a:off x="3744099" y="2755528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技术架构师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868144" y="2675012"/>
            <a:ext cx="21206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smtClean="0">
                <a:latin typeface="+mj-ea"/>
                <a:ea typeface="+mj-ea"/>
              </a:rPr>
              <a:t>Leader/</a:t>
            </a:r>
            <a:r>
              <a:rPr lang="zh-CN" altLang="en-US" sz="2800" smtClean="0">
                <a:latin typeface="+mj-ea"/>
                <a:ea typeface="+mj-ea"/>
              </a:rPr>
              <a:t>总监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83091" y="218570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测试人员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84167" y="125606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产品经理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16822" y="1340768"/>
            <a:ext cx="7262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smtClean="0">
                <a:latin typeface="+mj-ea"/>
                <a:ea typeface="+mj-ea"/>
              </a:rPr>
              <a:t>QA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84368" y="1105580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领导</a:t>
            </a:r>
            <a:endParaRPr lang="zh-CN" altLang="en-US" sz="280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2936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治理要做什么？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 smtClean="0"/>
              <a:t>服务</a:t>
            </a:r>
            <a:r>
              <a:rPr kumimoji="1" lang="zh-CN" altLang="en-US" dirty="0" smtClean="0"/>
              <a:t>发现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服务发布</a:t>
            </a:r>
            <a:r>
              <a:rPr kumimoji="1" lang="zh-CN" altLang="en-US" dirty="0"/>
              <a:t>；</a:t>
            </a:r>
            <a:endParaRPr kumimoji="1" lang="zh-CN" altLang="en-US" dirty="0" smtClean="0"/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订阅；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通知；</a:t>
            </a:r>
            <a:endParaRPr kumimoji="1" lang="zh-CN" altLang="en-US" dirty="0"/>
          </a:p>
          <a:p>
            <a:pPr>
              <a:lnSpc>
                <a:spcPct val="170000"/>
              </a:lnSpc>
            </a:pPr>
            <a:r>
              <a:rPr kumimoji="1" lang="zh-CN" altLang="en-US" dirty="0" smtClean="0"/>
              <a:t>服务</a:t>
            </a:r>
            <a:r>
              <a:rPr kumimoji="1" lang="zh-CN" altLang="en-US" dirty="0"/>
              <a:t>版本控制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/>
              <a:t>服务</a:t>
            </a:r>
            <a:r>
              <a:rPr kumimoji="1" lang="zh-CN" altLang="en-US" dirty="0" smtClean="0"/>
              <a:t>可用性（</a:t>
            </a:r>
            <a:r>
              <a:rPr lang="zh-CN" altLang="en-US" dirty="0" smtClean="0"/>
              <a:t>高</a:t>
            </a:r>
            <a:r>
              <a:rPr lang="zh-CN" altLang="en-US" dirty="0"/>
              <a:t>可用</a:t>
            </a:r>
            <a:r>
              <a:rPr lang="zh-CN" altLang="en-US" dirty="0" smtClean="0"/>
              <a:t>策略）：</a:t>
            </a:r>
          </a:p>
          <a:p>
            <a:pPr lvl="1">
              <a:lnSpc>
                <a:spcPct val="170000"/>
              </a:lnSpc>
            </a:pPr>
            <a:r>
              <a:rPr lang="zh-CN" altLang="en-US" dirty="0" smtClean="0"/>
              <a:t>失败</a:t>
            </a:r>
            <a:r>
              <a:rPr lang="zh-CN" altLang="en-US" dirty="0"/>
              <a:t>重试（</a:t>
            </a:r>
            <a:r>
              <a:rPr lang="en-US" altLang="zh-CN" dirty="0"/>
              <a:t>Failover</a:t>
            </a:r>
            <a:r>
              <a:rPr lang="zh-CN" altLang="en-US" dirty="0"/>
              <a:t>）</a:t>
            </a:r>
            <a:r>
              <a:rPr lang="zh-CN" altLang="en-US" dirty="0" smtClean="0"/>
              <a:t>、</a:t>
            </a:r>
          </a:p>
          <a:p>
            <a:pPr lvl="1">
              <a:lnSpc>
                <a:spcPct val="170000"/>
              </a:lnSpc>
            </a:pPr>
            <a:r>
              <a:rPr lang="zh-CN" altLang="en-US" dirty="0" smtClean="0"/>
              <a:t>快速</a:t>
            </a:r>
            <a:r>
              <a:rPr lang="zh-CN" altLang="en-US" dirty="0"/>
              <a:t>失败（</a:t>
            </a:r>
            <a:r>
              <a:rPr lang="en-US" altLang="zh-CN" dirty="0" err="1"/>
              <a:t>Failfast</a:t>
            </a:r>
            <a:r>
              <a:rPr lang="zh-CN" altLang="en-US" dirty="0"/>
              <a:t>）</a:t>
            </a:r>
            <a:r>
              <a:rPr lang="zh-CN" altLang="en-US" dirty="0" smtClean="0"/>
              <a:t>、</a:t>
            </a:r>
          </a:p>
          <a:p>
            <a:pPr lvl="1">
              <a:lnSpc>
                <a:spcPct val="170000"/>
              </a:lnSpc>
            </a:pPr>
            <a:r>
              <a:rPr lang="zh-CN" altLang="en-US" dirty="0" smtClean="0"/>
              <a:t>异常</a:t>
            </a:r>
            <a:r>
              <a:rPr lang="zh-CN" altLang="en-US" dirty="0"/>
              <a:t>隔离（</a:t>
            </a:r>
            <a:r>
              <a:rPr lang="en-US" altLang="zh-CN" dirty="0"/>
              <a:t>Server</a:t>
            </a:r>
            <a:r>
              <a:rPr lang="zh-CN" altLang="en-US" dirty="0"/>
              <a:t>连续失败超过指定次数置为不可用，然后定期进行心跳探测</a:t>
            </a:r>
            <a:r>
              <a:rPr lang="zh-CN" altLang="en-US" dirty="0" smtClean="0"/>
              <a:t>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服务降级</a:t>
            </a:r>
            <a:endParaRPr kumimoji="1" lang="zh-CN" altLang="en-US" dirty="0"/>
          </a:p>
          <a:p>
            <a:pPr>
              <a:lnSpc>
                <a:spcPct val="170000"/>
              </a:lnSpc>
            </a:pPr>
            <a:r>
              <a:rPr kumimoji="1" lang="zh-CN" altLang="en-US" dirty="0"/>
              <a:t>监控、预警（数据说话）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日志上报及统计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阀值报警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190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服务发现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39800" y="1633538"/>
            <a:ext cx="7344825" cy="452596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39800" y="6211836"/>
            <a:ext cx="4657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FF00"/>
                </a:solidFill>
              </a:rPr>
              <a:t>1</a:t>
            </a:r>
            <a:r>
              <a:rPr kumimoji="1" lang="zh-CN" altLang="en-US" dirty="0" smtClean="0">
                <a:solidFill>
                  <a:srgbClr val="FFFF00"/>
                </a:solidFill>
              </a:rPr>
              <a:t>、服务注册；</a:t>
            </a:r>
            <a:r>
              <a:rPr kumimoji="1" lang="en-US" altLang="zh-CN" dirty="0" smtClean="0">
                <a:solidFill>
                  <a:srgbClr val="FFFF00"/>
                </a:solidFill>
              </a:rPr>
              <a:t>2</a:t>
            </a:r>
            <a:r>
              <a:rPr kumimoji="1" lang="zh-CN" altLang="en-US" dirty="0" smtClean="0">
                <a:solidFill>
                  <a:srgbClr val="FFFF00"/>
                </a:solidFill>
              </a:rPr>
              <a:t>、负载均衡（订阅、发布）</a:t>
            </a:r>
          </a:p>
        </p:txBody>
      </p:sp>
    </p:spTree>
    <p:extLst>
      <p:ext uri="{BB962C8B-B14F-4D97-AF65-F5344CB8AC3E}">
        <p14:creationId xmlns:p14="http://schemas.microsoft.com/office/powerpoint/2010/main" val="41793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服务发现演化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972" y="1646238"/>
            <a:ext cx="7464056" cy="452596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46200" y="3909219"/>
            <a:ext cx="5956300" cy="2123658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FFFF00"/>
                </a:solidFill>
              </a:rPr>
              <a:t>跨机房的服务发现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4400" dirty="0" smtClean="0">
                <a:solidFill>
                  <a:srgbClr val="FFFF00"/>
                </a:solidFill>
              </a:rPr>
              <a:t>跨机房调用；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4400" dirty="0" smtClean="0">
                <a:solidFill>
                  <a:srgbClr val="FFFF00"/>
                </a:solidFill>
              </a:rPr>
              <a:t>只调用本机房的服务</a:t>
            </a:r>
            <a:endParaRPr kumimoji="1" lang="zh-CN" alt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5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服务版本控制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版本的生命周期</a:t>
            </a:r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463" y="2465477"/>
            <a:ext cx="6697025" cy="370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2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版本兼容设计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zh-CN" altLang="en-US" dirty="0"/>
              <a:t>当将版本号</a:t>
            </a:r>
            <a:r>
              <a:rPr kumimoji="1" lang="zh-CN" altLang="en-US" dirty="0">
                <a:solidFill>
                  <a:srgbClr val="FFFF00"/>
                </a:solidFill>
              </a:rPr>
              <a:t>作为消息的一部分时</a:t>
            </a:r>
            <a:r>
              <a:rPr kumimoji="1" lang="zh-CN" altLang="en-US" dirty="0"/>
              <a:t>，版本标识等同于格式</a:t>
            </a:r>
            <a:r>
              <a:rPr kumimoji="1" lang="zh-CN" altLang="en-US" dirty="0" smtClean="0"/>
              <a:t>指示器。</a:t>
            </a:r>
          </a:p>
          <a:p>
            <a:r>
              <a:rPr kumimoji="1" lang="zh-CN" altLang="en-US" dirty="0" smtClean="0"/>
              <a:t>版本</a:t>
            </a:r>
            <a:r>
              <a:rPr kumimoji="1" lang="zh-CN" altLang="en-US" dirty="0"/>
              <a:t>通常是由数字标识的，它经常</a:t>
            </a:r>
            <a:r>
              <a:rPr kumimoji="1" lang="zh-CN" altLang="en-US" dirty="0">
                <a:solidFill>
                  <a:srgbClr val="FFFF00"/>
                </a:solidFill>
              </a:rPr>
              <a:t>被注入在服务契约中</a:t>
            </a:r>
            <a:r>
              <a:rPr kumimoji="1" lang="zh-CN" altLang="en-US" dirty="0"/>
              <a:t>，或者作为可读性的注解，或者作为技术性契约内容的扩展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兼容性保证</a:t>
            </a:r>
          </a:p>
          <a:p>
            <a:pPr lvl="1"/>
            <a:r>
              <a:rPr kumimoji="1" lang="zh-CN" altLang="en-US" dirty="0" smtClean="0"/>
              <a:t>大版</a:t>
            </a:r>
            <a:r>
              <a:rPr kumimoji="1" lang="zh-CN" altLang="en-US" dirty="0"/>
              <a:t>本号和小版本号用于描述兼容性。最常见的规则是</a:t>
            </a:r>
            <a:r>
              <a:rPr kumimoji="1" lang="zh-CN" altLang="en-US" dirty="0">
                <a:solidFill>
                  <a:srgbClr val="FFFF00"/>
                </a:solidFill>
              </a:rPr>
              <a:t>大版本号</a:t>
            </a:r>
            <a:r>
              <a:rPr kumimoji="1" lang="zh-CN" altLang="en-US" dirty="0"/>
              <a:t>的增加意味着服务契约的一个非向后兼容性的改变，而</a:t>
            </a:r>
            <a:r>
              <a:rPr kumimoji="1" lang="zh-CN" altLang="en-US" dirty="0">
                <a:solidFill>
                  <a:srgbClr val="FFFF00"/>
                </a:solidFill>
              </a:rPr>
              <a:t>小版本号 </a:t>
            </a:r>
            <a:r>
              <a:rPr kumimoji="1" lang="zh-CN" altLang="en-US" dirty="0"/>
              <a:t>的改变则代表着相后兼容的变更，因此，小版本号的增加就意味着服务消费者不会受到影响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1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服务版本代理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7000" y="2378869"/>
            <a:ext cx="6350000" cy="30607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01039" y="5854700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/>
              <a:t>可以集成到服务发现模块中。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9187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高可用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70000"/>
              </a:lnSpc>
            </a:pPr>
            <a:r>
              <a:rPr lang="zh-CN" altLang="en-US" sz="2000" dirty="0"/>
              <a:t>失败重试（</a:t>
            </a:r>
            <a:r>
              <a:rPr lang="en-US" altLang="zh-CN" sz="2000" dirty="0"/>
              <a:t>Failover</a:t>
            </a:r>
            <a:r>
              <a:rPr lang="zh-CN" altLang="en-US" sz="2000" dirty="0"/>
              <a:t>）、</a:t>
            </a:r>
          </a:p>
          <a:p>
            <a:pPr lvl="1">
              <a:lnSpc>
                <a:spcPct val="170000"/>
              </a:lnSpc>
            </a:pPr>
            <a:r>
              <a:rPr lang="zh-CN" altLang="en-US" sz="2000" dirty="0"/>
              <a:t>快速失败（</a:t>
            </a:r>
            <a:r>
              <a:rPr lang="en-US" altLang="zh-CN" sz="2000" dirty="0" err="1"/>
              <a:t>Failfast</a:t>
            </a:r>
            <a:r>
              <a:rPr lang="zh-CN" altLang="en-US" sz="2000" dirty="0"/>
              <a:t>）、</a:t>
            </a:r>
          </a:p>
          <a:p>
            <a:pPr lvl="1">
              <a:lnSpc>
                <a:spcPct val="170000"/>
              </a:lnSpc>
            </a:pPr>
            <a:r>
              <a:rPr lang="zh-CN" altLang="en-US" sz="2000" dirty="0"/>
              <a:t>异常隔离（</a:t>
            </a:r>
            <a:r>
              <a:rPr lang="en-US" altLang="zh-CN" sz="2000" dirty="0"/>
              <a:t>Server</a:t>
            </a:r>
            <a:r>
              <a:rPr lang="zh-CN" altLang="en-US" sz="2000" dirty="0"/>
              <a:t>连续失败超过指定次数置为不可用，然后定期进行心跳探测）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sz="2000" dirty="0"/>
              <a:t>服务</a:t>
            </a:r>
            <a:r>
              <a:rPr kumimoji="1" lang="zh-CN" altLang="en-US" sz="2000" dirty="0" smtClean="0"/>
              <a:t>降级（</a:t>
            </a:r>
            <a:r>
              <a:rPr kumimoji="1" lang="en-US" altLang="zh-CN" sz="2000" dirty="0" smtClean="0"/>
              <a:t>mock</a:t>
            </a:r>
            <a:r>
              <a:rPr kumimoji="1" lang="zh-CN" altLang="en-US" sz="2000" dirty="0" smtClean="0"/>
              <a:t>）</a:t>
            </a:r>
          </a:p>
          <a:p>
            <a:pPr lvl="2">
              <a:lnSpc>
                <a:spcPct val="170000"/>
              </a:lnSpc>
            </a:pPr>
            <a:r>
              <a:rPr kumimoji="1" lang="zh-CN" altLang="en-US" sz="1700" dirty="0" smtClean="0"/>
              <a:t>调用方降级？</a:t>
            </a:r>
          </a:p>
          <a:p>
            <a:pPr lvl="2">
              <a:lnSpc>
                <a:spcPct val="170000"/>
              </a:lnSpc>
            </a:pPr>
            <a:r>
              <a:rPr kumimoji="1" lang="zh-CN" altLang="en-US" sz="1700" dirty="0" smtClean="0"/>
              <a:t>服务方降级？</a:t>
            </a:r>
            <a:endParaRPr kumimoji="1" lang="zh-CN" altLang="en-US" sz="1700" dirty="0"/>
          </a:p>
          <a:p>
            <a:endParaRPr kumimoji="1"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700" y="3909377"/>
            <a:ext cx="55626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76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日志及监控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ReqID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趋势图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81" y="5003321"/>
            <a:ext cx="5198704" cy="98488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019" y="4749800"/>
            <a:ext cx="3860800" cy="2108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8940" y="1396536"/>
            <a:ext cx="4261449" cy="269510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640554" y="444968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FF00"/>
                </a:solidFill>
              </a:rPr>
              <a:t>报警和报表</a:t>
            </a:r>
            <a:endParaRPr kumimoji="1"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40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的</a:t>
            </a:r>
            <a:r>
              <a:rPr kumimoji="1" lang="zh-CN" altLang="en-US" dirty="0" smtClean="0"/>
              <a:t>需求</a:t>
            </a:r>
            <a:r>
              <a:rPr kumimoji="1" lang="zh-CN" altLang="en-US" dirty="0" smtClean="0"/>
              <a:t>、痛点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 smtClean="0"/>
              <a:t>可</a:t>
            </a:r>
            <a:r>
              <a:rPr kumimoji="1" lang="zh-CN" altLang="en-US" dirty="0" smtClean="0"/>
              <a:t>治理（</a:t>
            </a:r>
            <a:r>
              <a:rPr kumimoji="1" lang="zh-CN" altLang="en-US" dirty="0" smtClean="0"/>
              <a:t>可控、可持续改进</a:t>
            </a:r>
            <a:r>
              <a:rPr kumimoji="1" lang="zh-CN" altLang="en-US" dirty="0" smtClean="0"/>
              <a:t>）</a:t>
            </a:r>
            <a:endParaRPr kumimoji="1" lang="zh-CN" altLang="en-US" dirty="0" smtClean="0"/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服务发现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日志上报及统计、分析（监控及数据说话） 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服务版本控制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服务可用性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 smtClean="0"/>
              <a:t>性能好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少走弯路（减少调用时请求数、路由数）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传输数据小</a:t>
            </a:r>
          </a:p>
        </p:txBody>
      </p:sp>
    </p:spTree>
    <p:extLst>
      <p:ext uri="{BB962C8B-B14F-4D97-AF65-F5344CB8AC3E}">
        <p14:creationId xmlns:p14="http://schemas.microsoft.com/office/powerpoint/2010/main" val="1604931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性能问题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29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提升性能的思路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/>
              <a:t>少走弯路（减少调用时请求数、路由数）</a:t>
            </a:r>
          </a:p>
          <a:p>
            <a:pPr lvl="1">
              <a:lnSpc>
                <a:spcPct val="170000"/>
              </a:lnSpc>
            </a:pPr>
            <a:r>
              <a:rPr kumimoji="1" lang="en-US" altLang="zh-CN" dirty="0"/>
              <a:t>IP</a:t>
            </a:r>
            <a:r>
              <a:rPr kumimoji="1" lang="zh-CN" altLang="en-US" dirty="0"/>
              <a:t>直连，而不是经过域名，需要支持负载均衡（</a:t>
            </a:r>
            <a:r>
              <a:rPr lang="zh-CN" altLang="en-US" dirty="0"/>
              <a:t>支持低并发优先、一致性</a:t>
            </a:r>
            <a:r>
              <a:rPr lang="en-US" altLang="zh-CN" dirty="0"/>
              <a:t>Hash</a:t>
            </a:r>
            <a:r>
              <a:rPr lang="zh-CN" altLang="en-US" dirty="0"/>
              <a:t>、随机请求、轮询等</a:t>
            </a:r>
            <a:r>
              <a:rPr kumimoji="1" lang="zh-CN" altLang="en-US" dirty="0"/>
              <a:t>）。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同步改异步＋启动时通知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可复用连接 （长连接或</a:t>
            </a:r>
            <a:r>
              <a:rPr kumimoji="1" lang="en-US" altLang="zh-CN" dirty="0"/>
              <a:t>http2</a:t>
            </a:r>
            <a:r>
              <a:rPr kumimoji="1" lang="zh-CN" altLang="en-US" dirty="0"/>
              <a:t>）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/>
              <a:t>传输数据小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压缩算法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二进制序列化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540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少走弯路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服务通过域名暴露的性能</a:t>
            </a:r>
            <a:r>
              <a:rPr kumimoji="1" lang="zh-CN" altLang="en-US" dirty="0" smtClean="0"/>
              <a:t>问题</a:t>
            </a:r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DNS</a:t>
            </a:r>
            <a:endParaRPr kumimoji="1" lang="zh-CN" altLang="en-US" dirty="0"/>
          </a:p>
          <a:p>
            <a:pPr lvl="2">
              <a:lnSpc>
                <a:spcPct val="150000"/>
              </a:lnSpc>
            </a:pPr>
            <a:r>
              <a:rPr kumimoji="1" lang="zh-CN" altLang="en-US" dirty="0" smtClean="0"/>
              <a:t>除非有内部</a:t>
            </a:r>
            <a:r>
              <a:rPr kumimoji="1" lang="en-US" altLang="zh-CN" dirty="0" smtClean="0"/>
              <a:t>DNS</a:t>
            </a:r>
            <a:r>
              <a:rPr kumimoji="1" lang="zh-CN" altLang="en-US" dirty="0" smtClean="0"/>
              <a:t>，否则</a:t>
            </a:r>
            <a:r>
              <a:rPr kumimoji="1" lang="en-US" altLang="zh-CN" dirty="0" smtClean="0"/>
              <a:t>DNS</a:t>
            </a:r>
            <a:r>
              <a:rPr kumimoji="1" lang="zh-CN" altLang="en-US" dirty="0" smtClean="0"/>
              <a:t>返回的</a:t>
            </a:r>
            <a:r>
              <a:rPr kumimoji="1" lang="en-US" altLang="zh-CN" dirty="0" err="1" smtClean="0"/>
              <a:t>ip</a:t>
            </a:r>
            <a:r>
              <a:rPr kumimoji="1" lang="zh-CN" altLang="en-US" dirty="0" smtClean="0"/>
              <a:t>一定是外网</a:t>
            </a:r>
            <a:r>
              <a:rPr kumimoji="1" lang="en-US" altLang="zh-CN" dirty="0" smtClean="0"/>
              <a:t>IP</a:t>
            </a:r>
            <a:r>
              <a:rPr kumimoji="1" lang="zh-CN" altLang="en-US" dirty="0" smtClean="0"/>
              <a:t>。</a:t>
            </a:r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协议性能</a:t>
            </a:r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5311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736410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 smtClean="0"/>
              <a:t>在畅游时案例</a:t>
            </a:r>
            <a:endParaRPr kumimoji="1" lang="zh-CN" altLang="en-US" dirty="0"/>
          </a:p>
        </p:txBody>
      </p:sp>
      <p:sp>
        <p:nvSpPr>
          <p:cNvPr id="58" name="圆角矩形 57"/>
          <p:cNvSpPr/>
          <p:nvPr/>
        </p:nvSpPr>
        <p:spPr bwMode="auto">
          <a:xfrm>
            <a:off x="611560" y="2348880"/>
            <a:ext cx="7920880" cy="3600400"/>
          </a:xfrm>
          <a:prstGeom prst="roundRect">
            <a:avLst/>
          </a:prstGeom>
          <a:noFill/>
          <a:ln w="57150" cap="flat" cmpd="sng" algn="ctr">
            <a:solidFill>
              <a:schemeClr val="accent6">
                <a:lumMod val="60000"/>
                <a:lumOff val="4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59" name="圆角矩形 58"/>
          <p:cNvSpPr/>
          <p:nvPr/>
        </p:nvSpPr>
        <p:spPr bwMode="auto">
          <a:xfrm>
            <a:off x="899592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0" name="圆角矩形 8"/>
          <p:cNvSpPr>
            <a:spLocks noChangeArrowheads="1"/>
          </p:cNvSpPr>
          <p:nvPr/>
        </p:nvSpPr>
        <p:spPr bwMode="auto">
          <a:xfrm>
            <a:off x="2123728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圆角矩形 8"/>
          <p:cNvSpPr>
            <a:spLocks noChangeArrowheads="1"/>
          </p:cNvSpPr>
          <p:nvPr/>
        </p:nvSpPr>
        <p:spPr bwMode="auto">
          <a:xfrm>
            <a:off x="104360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圆角矩形 8"/>
          <p:cNvSpPr>
            <a:spLocks noChangeArrowheads="1"/>
          </p:cNvSpPr>
          <p:nvPr/>
        </p:nvSpPr>
        <p:spPr bwMode="auto">
          <a:xfrm>
            <a:off x="212372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圆角矩形 8"/>
          <p:cNvSpPr>
            <a:spLocks noChangeArrowheads="1"/>
          </p:cNvSpPr>
          <p:nvPr/>
        </p:nvSpPr>
        <p:spPr bwMode="auto">
          <a:xfrm>
            <a:off x="3203848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64" name="直接箭头连接符 8"/>
          <p:cNvCxnSpPr/>
          <p:nvPr/>
        </p:nvCxnSpPr>
        <p:spPr bwMode="auto">
          <a:xfrm flipH="1">
            <a:off x="1655676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5" name="直接箭头连接符 10"/>
          <p:cNvCxnSpPr/>
          <p:nvPr/>
        </p:nvCxnSpPr>
        <p:spPr bwMode="auto">
          <a:xfrm>
            <a:off x="2591780" y="3895885"/>
            <a:ext cx="0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6" name="直接箭头连接符 13"/>
          <p:cNvCxnSpPr/>
          <p:nvPr/>
        </p:nvCxnSpPr>
        <p:spPr bwMode="auto">
          <a:xfrm>
            <a:off x="2663788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67" name="TextBox 15"/>
          <p:cNvSpPr txBox="1"/>
          <p:nvPr/>
        </p:nvSpPr>
        <p:spPr>
          <a:xfrm>
            <a:off x="899592" y="34086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电信机房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圆角矩形 67"/>
          <p:cNvSpPr/>
          <p:nvPr/>
        </p:nvSpPr>
        <p:spPr bwMode="auto">
          <a:xfrm>
            <a:off x="4788024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9" name="圆角矩形 8"/>
          <p:cNvSpPr>
            <a:spLocks noChangeArrowheads="1"/>
          </p:cNvSpPr>
          <p:nvPr/>
        </p:nvSpPr>
        <p:spPr bwMode="auto">
          <a:xfrm>
            <a:off x="6012160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0" name="圆角矩形 8"/>
          <p:cNvSpPr>
            <a:spLocks noChangeArrowheads="1"/>
          </p:cNvSpPr>
          <p:nvPr/>
        </p:nvSpPr>
        <p:spPr bwMode="auto">
          <a:xfrm>
            <a:off x="493204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" name="圆角矩形 8"/>
          <p:cNvSpPr>
            <a:spLocks noChangeArrowheads="1"/>
          </p:cNvSpPr>
          <p:nvPr/>
        </p:nvSpPr>
        <p:spPr bwMode="auto">
          <a:xfrm>
            <a:off x="601216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圆角矩形 8"/>
          <p:cNvSpPr>
            <a:spLocks noChangeArrowheads="1"/>
          </p:cNvSpPr>
          <p:nvPr/>
        </p:nvSpPr>
        <p:spPr bwMode="auto">
          <a:xfrm>
            <a:off x="7092280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3" name="直接箭头连接符 21"/>
          <p:cNvCxnSpPr/>
          <p:nvPr/>
        </p:nvCxnSpPr>
        <p:spPr bwMode="auto">
          <a:xfrm flipH="1">
            <a:off x="5544108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4" name="直接箭头连接符 22"/>
          <p:cNvCxnSpPr/>
          <p:nvPr/>
        </p:nvCxnSpPr>
        <p:spPr bwMode="auto">
          <a:xfrm>
            <a:off x="6516216" y="3895885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5" name="直接箭头连接符 23"/>
          <p:cNvCxnSpPr/>
          <p:nvPr/>
        </p:nvCxnSpPr>
        <p:spPr bwMode="auto">
          <a:xfrm>
            <a:off x="6552220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6" name="TextBox 24"/>
          <p:cNvSpPr txBox="1"/>
          <p:nvPr/>
        </p:nvSpPr>
        <p:spPr>
          <a:xfrm>
            <a:off x="7098439" y="341970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左右箭头 76"/>
          <p:cNvSpPr/>
          <p:nvPr/>
        </p:nvSpPr>
        <p:spPr bwMode="auto">
          <a:xfrm>
            <a:off x="3059832" y="3573016"/>
            <a:ext cx="2952328" cy="302581"/>
          </a:xfrm>
          <a:prstGeom prst="leftRightArrow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78" name="TextBox 30"/>
          <p:cNvSpPr txBox="1"/>
          <p:nvPr/>
        </p:nvSpPr>
        <p:spPr>
          <a:xfrm>
            <a:off x="4176397" y="3265130"/>
            <a:ext cx="755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专线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9" name="TextBox 32"/>
          <p:cNvSpPr txBox="1"/>
          <p:nvPr/>
        </p:nvSpPr>
        <p:spPr>
          <a:xfrm>
            <a:off x="4211960" y="2420888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内网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0" name="圆角矩形 8"/>
          <p:cNvSpPr>
            <a:spLocks noChangeArrowheads="1"/>
          </p:cNvSpPr>
          <p:nvPr/>
        </p:nvSpPr>
        <p:spPr bwMode="auto">
          <a:xfrm>
            <a:off x="1979712" y="1556792"/>
            <a:ext cx="1224136" cy="564994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畅游</a:t>
            </a:r>
            <a:r>
              <a:rPr lang="en-US" altLang="zh-CN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（电信）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圆角矩形 8"/>
          <p:cNvSpPr>
            <a:spLocks noChangeArrowheads="1"/>
          </p:cNvSpPr>
          <p:nvPr/>
        </p:nvSpPr>
        <p:spPr bwMode="auto">
          <a:xfrm>
            <a:off x="5724128" y="1573601"/>
            <a:ext cx="1512168" cy="548185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大搜狐</a:t>
            </a:r>
            <a:r>
              <a:rPr lang="en-US" altLang="zh-CN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（网通）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下箭头 81"/>
          <p:cNvSpPr/>
          <p:nvPr/>
        </p:nvSpPr>
        <p:spPr bwMode="auto">
          <a:xfrm>
            <a:off x="2447764" y="2142148"/>
            <a:ext cx="252028" cy="1286852"/>
          </a:xfrm>
          <a:prstGeom prst="downArrow">
            <a:avLst/>
          </a:prstGeom>
          <a:solidFill>
            <a:srgbClr val="66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83" name="下箭头 82"/>
          <p:cNvSpPr/>
          <p:nvPr/>
        </p:nvSpPr>
        <p:spPr bwMode="auto">
          <a:xfrm>
            <a:off x="6354198" y="2121786"/>
            <a:ext cx="252028" cy="1286852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84" name="直接连接符 71"/>
          <p:cNvCxnSpPr/>
          <p:nvPr/>
        </p:nvCxnSpPr>
        <p:spPr bwMode="auto">
          <a:xfrm>
            <a:off x="1511660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5" name="直接连接符 73"/>
          <p:cNvCxnSpPr/>
          <p:nvPr/>
        </p:nvCxnSpPr>
        <p:spPr bwMode="auto">
          <a:xfrm flipH="1">
            <a:off x="323528" y="6381328"/>
            <a:ext cx="1188132" cy="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直接连接符 75"/>
          <p:cNvCxnSpPr/>
          <p:nvPr/>
        </p:nvCxnSpPr>
        <p:spPr bwMode="auto">
          <a:xfrm flipV="1">
            <a:off x="323528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7" name="直接连接符 77"/>
          <p:cNvCxnSpPr/>
          <p:nvPr/>
        </p:nvCxnSpPr>
        <p:spPr bwMode="auto">
          <a:xfrm flipV="1">
            <a:off x="287524" y="1096791"/>
            <a:ext cx="6084676" cy="27953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8" name="直接箭头连接符 79"/>
          <p:cNvCxnSpPr/>
          <p:nvPr/>
        </p:nvCxnSpPr>
        <p:spPr bwMode="auto">
          <a:xfrm>
            <a:off x="6372200" y="1124744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9" name="TextBox 80"/>
          <p:cNvSpPr txBox="1"/>
          <p:nvPr/>
        </p:nvSpPr>
        <p:spPr>
          <a:xfrm>
            <a:off x="2858551" y="6330806"/>
            <a:ext cx="3672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/>
              <a:t>图</a:t>
            </a:r>
            <a:r>
              <a:rPr lang="en-US" altLang="zh-CN" sz="1600" b="1" dirty="0" smtClean="0"/>
              <a:t>1</a:t>
            </a:r>
            <a:r>
              <a:rPr lang="zh-CN" altLang="en-US" sz="1600" b="1" dirty="0" smtClean="0"/>
              <a:t>：</a:t>
            </a:r>
            <a:r>
              <a:rPr lang="en-US" altLang="zh-CN" sz="1600" b="1" dirty="0" smtClean="0"/>
              <a:t>DNS</a:t>
            </a:r>
            <a:r>
              <a:rPr lang="zh-CN" altLang="en-US" sz="1600" b="1" dirty="0" smtClean="0"/>
              <a:t>调用 流程图</a:t>
            </a:r>
            <a:endParaRPr lang="zh-CN" altLang="en-US" sz="1600" b="1" dirty="0"/>
          </a:p>
        </p:txBody>
      </p:sp>
      <p:sp>
        <p:nvSpPr>
          <p:cNvPr id="90" name="TextBox 81"/>
          <p:cNvSpPr txBox="1"/>
          <p:nvPr/>
        </p:nvSpPr>
        <p:spPr>
          <a:xfrm>
            <a:off x="4211960" y="1772816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外</a:t>
            </a:r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91" name="直接连接符 37"/>
          <p:cNvCxnSpPr/>
          <p:nvPr/>
        </p:nvCxnSpPr>
        <p:spPr bwMode="auto">
          <a:xfrm>
            <a:off x="5393007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2" name="直接连接符 38"/>
          <p:cNvCxnSpPr/>
          <p:nvPr/>
        </p:nvCxnSpPr>
        <p:spPr bwMode="auto">
          <a:xfrm flipH="1">
            <a:off x="5393007" y="6330806"/>
            <a:ext cx="3355457" cy="680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3" name="直接连接符 39"/>
          <p:cNvCxnSpPr/>
          <p:nvPr/>
        </p:nvCxnSpPr>
        <p:spPr bwMode="auto">
          <a:xfrm flipV="1">
            <a:off x="8748464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4" name="直接箭头连接符 40"/>
          <p:cNvCxnSpPr/>
          <p:nvPr/>
        </p:nvCxnSpPr>
        <p:spPr bwMode="auto">
          <a:xfrm>
            <a:off x="6916535" y="1141553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5" name="直接连接符 41"/>
          <p:cNvCxnSpPr/>
          <p:nvPr/>
        </p:nvCxnSpPr>
        <p:spPr bwMode="auto">
          <a:xfrm flipH="1">
            <a:off x="6916535" y="1096791"/>
            <a:ext cx="1872126" cy="44762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53464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 bwMode="auto">
          <a:xfrm>
            <a:off x="611560" y="2348880"/>
            <a:ext cx="7920880" cy="3600400"/>
          </a:xfrm>
          <a:prstGeom prst="roundRect">
            <a:avLst/>
          </a:prstGeom>
          <a:noFill/>
          <a:ln w="57150" cap="flat" cmpd="sng" algn="ctr">
            <a:solidFill>
              <a:schemeClr val="accent6">
                <a:lumMod val="60000"/>
                <a:lumOff val="4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5" name="圆角矩形 4"/>
          <p:cNvSpPr/>
          <p:nvPr/>
        </p:nvSpPr>
        <p:spPr bwMode="auto">
          <a:xfrm>
            <a:off x="899592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" name="圆角矩形 8"/>
          <p:cNvSpPr>
            <a:spLocks noChangeArrowheads="1"/>
          </p:cNvSpPr>
          <p:nvPr/>
        </p:nvSpPr>
        <p:spPr bwMode="auto">
          <a:xfrm>
            <a:off x="2123728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矩形 8"/>
          <p:cNvSpPr>
            <a:spLocks noChangeArrowheads="1"/>
          </p:cNvSpPr>
          <p:nvPr/>
        </p:nvSpPr>
        <p:spPr bwMode="auto">
          <a:xfrm>
            <a:off x="104360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圆角矩形 8"/>
          <p:cNvSpPr>
            <a:spLocks noChangeArrowheads="1"/>
          </p:cNvSpPr>
          <p:nvPr/>
        </p:nvSpPr>
        <p:spPr bwMode="auto">
          <a:xfrm>
            <a:off x="212372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圆角矩形 8"/>
          <p:cNvSpPr>
            <a:spLocks noChangeArrowheads="1"/>
          </p:cNvSpPr>
          <p:nvPr/>
        </p:nvSpPr>
        <p:spPr bwMode="auto">
          <a:xfrm>
            <a:off x="3203848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" name="直接箭头连接符 8"/>
          <p:cNvCxnSpPr/>
          <p:nvPr/>
        </p:nvCxnSpPr>
        <p:spPr bwMode="auto">
          <a:xfrm flipH="1">
            <a:off x="1655676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直接箭头连接符 10"/>
          <p:cNvCxnSpPr/>
          <p:nvPr/>
        </p:nvCxnSpPr>
        <p:spPr bwMode="auto">
          <a:xfrm>
            <a:off x="2591780" y="3895885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直接箭头连接符 13"/>
          <p:cNvCxnSpPr/>
          <p:nvPr/>
        </p:nvCxnSpPr>
        <p:spPr bwMode="auto">
          <a:xfrm>
            <a:off x="2663788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3" name="TextBox 15"/>
          <p:cNvSpPr txBox="1"/>
          <p:nvPr/>
        </p:nvSpPr>
        <p:spPr>
          <a:xfrm>
            <a:off x="899592" y="34086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电信机房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圆角矩形 13"/>
          <p:cNvSpPr/>
          <p:nvPr/>
        </p:nvSpPr>
        <p:spPr bwMode="auto">
          <a:xfrm>
            <a:off x="4788024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15" name="圆角矩形 8"/>
          <p:cNvSpPr>
            <a:spLocks noChangeArrowheads="1"/>
          </p:cNvSpPr>
          <p:nvPr/>
        </p:nvSpPr>
        <p:spPr bwMode="auto">
          <a:xfrm>
            <a:off x="6012160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圆角矩形 8"/>
          <p:cNvSpPr>
            <a:spLocks noChangeArrowheads="1"/>
          </p:cNvSpPr>
          <p:nvPr/>
        </p:nvSpPr>
        <p:spPr bwMode="auto">
          <a:xfrm>
            <a:off x="493204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圆角矩形 8"/>
          <p:cNvSpPr>
            <a:spLocks noChangeArrowheads="1"/>
          </p:cNvSpPr>
          <p:nvPr/>
        </p:nvSpPr>
        <p:spPr bwMode="auto">
          <a:xfrm>
            <a:off x="601216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圆角矩形 8"/>
          <p:cNvSpPr>
            <a:spLocks noChangeArrowheads="1"/>
          </p:cNvSpPr>
          <p:nvPr/>
        </p:nvSpPr>
        <p:spPr bwMode="auto">
          <a:xfrm>
            <a:off x="7092280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9" name="直接箭头连接符 21"/>
          <p:cNvCxnSpPr/>
          <p:nvPr/>
        </p:nvCxnSpPr>
        <p:spPr bwMode="auto">
          <a:xfrm flipH="1">
            <a:off x="5544108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直接箭头连接符 22"/>
          <p:cNvCxnSpPr/>
          <p:nvPr/>
        </p:nvCxnSpPr>
        <p:spPr bwMode="auto">
          <a:xfrm>
            <a:off x="6516216" y="3895885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直接箭头连接符 23"/>
          <p:cNvCxnSpPr/>
          <p:nvPr/>
        </p:nvCxnSpPr>
        <p:spPr bwMode="auto">
          <a:xfrm>
            <a:off x="6552220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TextBox 24"/>
          <p:cNvSpPr txBox="1"/>
          <p:nvPr/>
        </p:nvSpPr>
        <p:spPr>
          <a:xfrm>
            <a:off x="7098439" y="341970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左右箭头 22"/>
          <p:cNvSpPr/>
          <p:nvPr/>
        </p:nvSpPr>
        <p:spPr bwMode="auto">
          <a:xfrm>
            <a:off x="3059832" y="3573016"/>
            <a:ext cx="2952328" cy="302581"/>
          </a:xfrm>
          <a:prstGeom prst="leftRightArrow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4" name="TextBox 30"/>
          <p:cNvSpPr txBox="1"/>
          <p:nvPr/>
        </p:nvSpPr>
        <p:spPr>
          <a:xfrm>
            <a:off x="4176397" y="3265130"/>
            <a:ext cx="755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专线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32"/>
          <p:cNvSpPr txBox="1"/>
          <p:nvPr/>
        </p:nvSpPr>
        <p:spPr>
          <a:xfrm>
            <a:off x="4211960" y="2420888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内网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圆角矩形 8"/>
          <p:cNvSpPr>
            <a:spLocks noChangeArrowheads="1"/>
          </p:cNvSpPr>
          <p:nvPr/>
        </p:nvSpPr>
        <p:spPr bwMode="auto">
          <a:xfrm>
            <a:off x="1979712" y="1556792"/>
            <a:ext cx="1224136" cy="564994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畅游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（电信）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圆角矩形 8"/>
          <p:cNvSpPr>
            <a:spLocks noChangeArrowheads="1"/>
          </p:cNvSpPr>
          <p:nvPr/>
        </p:nvSpPr>
        <p:spPr bwMode="auto">
          <a:xfrm>
            <a:off x="5803220" y="1545188"/>
            <a:ext cx="1512168" cy="548185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大搜狐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（网通）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下箭头 27"/>
          <p:cNvSpPr/>
          <p:nvPr/>
        </p:nvSpPr>
        <p:spPr bwMode="auto">
          <a:xfrm>
            <a:off x="2447764" y="2142148"/>
            <a:ext cx="252028" cy="1286852"/>
          </a:xfrm>
          <a:prstGeom prst="down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9" name="下箭头 28"/>
          <p:cNvSpPr/>
          <p:nvPr/>
        </p:nvSpPr>
        <p:spPr bwMode="auto">
          <a:xfrm>
            <a:off x="6354198" y="2121786"/>
            <a:ext cx="252028" cy="1286852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30" name="直接连接符 71"/>
          <p:cNvCxnSpPr/>
          <p:nvPr/>
        </p:nvCxnSpPr>
        <p:spPr bwMode="auto">
          <a:xfrm>
            <a:off x="1511660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1" name="直接连接符 73"/>
          <p:cNvCxnSpPr/>
          <p:nvPr/>
        </p:nvCxnSpPr>
        <p:spPr bwMode="auto">
          <a:xfrm flipH="1">
            <a:off x="323528" y="6381328"/>
            <a:ext cx="1188132" cy="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直接连接符 75"/>
          <p:cNvCxnSpPr/>
          <p:nvPr/>
        </p:nvCxnSpPr>
        <p:spPr bwMode="auto">
          <a:xfrm flipV="1">
            <a:off x="323528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直接连接符 77"/>
          <p:cNvCxnSpPr/>
          <p:nvPr/>
        </p:nvCxnSpPr>
        <p:spPr bwMode="auto">
          <a:xfrm>
            <a:off x="287524" y="1124745"/>
            <a:ext cx="2304256" cy="16808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4" name="直接箭头连接符 79"/>
          <p:cNvCxnSpPr/>
          <p:nvPr/>
        </p:nvCxnSpPr>
        <p:spPr bwMode="auto">
          <a:xfrm>
            <a:off x="2591780" y="1141553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80"/>
          <p:cNvSpPr txBox="1"/>
          <p:nvPr/>
        </p:nvSpPr>
        <p:spPr>
          <a:xfrm>
            <a:off x="2858551" y="6330806"/>
            <a:ext cx="3672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/>
              <a:t>图</a:t>
            </a:r>
            <a:r>
              <a:rPr lang="en-US" altLang="zh-CN" sz="1600" b="1" dirty="0" smtClean="0"/>
              <a:t>2</a:t>
            </a:r>
            <a:r>
              <a:rPr lang="zh-CN" altLang="en-US" sz="1600" b="1" dirty="0" smtClean="0"/>
              <a:t>：临时修改方案</a:t>
            </a:r>
            <a:endParaRPr lang="zh-CN" altLang="en-US" sz="1600" b="1" dirty="0"/>
          </a:p>
        </p:txBody>
      </p:sp>
      <p:sp>
        <p:nvSpPr>
          <p:cNvPr id="36" name="TextBox 81"/>
          <p:cNvSpPr txBox="1"/>
          <p:nvPr/>
        </p:nvSpPr>
        <p:spPr>
          <a:xfrm>
            <a:off x="4211960" y="1772816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外</a:t>
            </a:r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7" name="直接连接符 37"/>
          <p:cNvCxnSpPr/>
          <p:nvPr/>
        </p:nvCxnSpPr>
        <p:spPr bwMode="auto">
          <a:xfrm>
            <a:off x="5393007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直接连接符 38"/>
          <p:cNvCxnSpPr/>
          <p:nvPr/>
        </p:nvCxnSpPr>
        <p:spPr bwMode="auto">
          <a:xfrm flipH="1">
            <a:off x="5393007" y="6330806"/>
            <a:ext cx="3355457" cy="680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直接连接符 39"/>
          <p:cNvCxnSpPr/>
          <p:nvPr/>
        </p:nvCxnSpPr>
        <p:spPr bwMode="auto">
          <a:xfrm flipV="1">
            <a:off x="8748464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直接箭头连接符 40"/>
          <p:cNvCxnSpPr/>
          <p:nvPr/>
        </p:nvCxnSpPr>
        <p:spPr bwMode="auto">
          <a:xfrm>
            <a:off x="6480212" y="1141553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直接连接符 41"/>
          <p:cNvCxnSpPr/>
          <p:nvPr/>
        </p:nvCxnSpPr>
        <p:spPr bwMode="auto">
          <a:xfrm flipH="1">
            <a:off x="6480212" y="1096791"/>
            <a:ext cx="2308449" cy="36358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2" name="圆角矩形标注 41"/>
          <p:cNvSpPr/>
          <p:nvPr/>
        </p:nvSpPr>
        <p:spPr bwMode="auto">
          <a:xfrm>
            <a:off x="3369126" y="1141553"/>
            <a:ext cx="1490906" cy="631263"/>
          </a:xfrm>
          <a:prstGeom prst="wedgeRoundRectCallout">
            <a:avLst>
              <a:gd name="adj1" fmla="val -59168"/>
              <a:gd name="adj2" fmla="val 82480"/>
              <a:gd name="adj3" fmla="val 16667"/>
            </a:avLst>
          </a:prstGeom>
          <a:noFill/>
          <a:ln w="9525" cap="flat" cmpd="sng" algn="ctr">
            <a:solidFill>
              <a:srgbClr val="FF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latin typeface="华文细黑" pitchFamily="2" charset="-122"/>
                <a:ea typeface="华文细黑" pitchFamily="2" charset="-122"/>
              </a:rPr>
              <a:t>没跨运营商，</a:t>
            </a:r>
            <a:endParaRPr lang="en-US" altLang="zh-CN" dirty="0" smtClean="0">
              <a:latin typeface="华文细黑" pitchFamily="2" charset="-122"/>
              <a:ea typeface="华文细黑" pitchFamily="2" charset="-122"/>
            </a:endParaRPr>
          </a:p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latin typeface="华文细黑" pitchFamily="2" charset="-122"/>
                <a:ea typeface="华文细黑" pitchFamily="2" charset="-122"/>
              </a:rPr>
              <a:t>跨内外网</a:t>
            </a:r>
            <a:endParaRPr kumimoji="0" lang="zh-CN" altLang="en-US" sz="1800" b="0" i="0" u="none" strike="noStrike" cap="none" normalizeH="0" baseline="0" dirty="0" smtClean="0">
              <a:ln>
                <a:noFill/>
              </a:ln>
              <a:effectLst/>
              <a:latin typeface="华文细黑" pitchFamily="2" charset="-122"/>
              <a:ea typeface="华文细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34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圆角矩形 3"/>
          <p:cNvSpPr/>
          <p:nvPr/>
        </p:nvSpPr>
        <p:spPr bwMode="auto">
          <a:xfrm>
            <a:off x="611560" y="2276872"/>
            <a:ext cx="7920880" cy="3600400"/>
          </a:xfrm>
          <a:prstGeom prst="roundRect">
            <a:avLst/>
          </a:prstGeom>
          <a:noFill/>
          <a:ln w="57150" cap="flat" cmpd="sng" algn="ctr">
            <a:solidFill>
              <a:schemeClr val="accent6">
                <a:lumMod val="60000"/>
                <a:lumOff val="4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5" name="圆角矩形 4"/>
          <p:cNvSpPr/>
          <p:nvPr/>
        </p:nvSpPr>
        <p:spPr bwMode="auto">
          <a:xfrm>
            <a:off x="899592" y="3140968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" name="圆角矩形 8"/>
          <p:cNvSpPr>
            <a:spLocks noChangeArrowheads="1"/>
          </p:cNvSpPr>
          <p:nvPr/>
        </p:nvSpPr>
        <p:spPr bwMode="auto">
          <a:xfrm>
            <a:off x="2123728" y="3336630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矩形 8"/>
          <p:cNvSpPr>
            <a:spLocks noChangeArrowheads="1"/>
          </p:cNvSpPr>
          <p:nvPr/>
        </p:nvSpPr>
        <p:spPr bwMode="auto">
          <a:xfrm>
            <a:off x="1043608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圆角矩形 8"/>
          <p:cNvSpPr>
            <a:spLocks noChangeArrowheads="1"/>
          </p:cNvSpPr>
          <p:nvPr/>
        </p:nvSpPr>
        <p:spPr bwMode="auto">
          <a:xfrm>
            <a:off x="2123728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圆角矩形 8"/>
          <p:cNvSpPr>
            <a:spLocks noChangeArrowheads="1"/>
          </p:cNvSpPr>
          <p:nvPr/>
        </p:nvSpPr>
        <p:spPr bwMode="auto">
          <a:xfrm>
            <a:off x="3203848" y="4581127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" name="直接箭头连接符 8"/>
          <p:cNvCxnSpPr/>
          <p:nvPr/>
        </p:nvCxnSpPr>
        <p:spPr bwMode="auto">
          <a:xfrm flipH="1">
            <a:off x="1655676" y="3823877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直接箭头连接符 10"/>
          <p:cNvCxnSpPr/>
          <p:nvPr/>
        </p:nvCxnSpPr>
        <p:spPr bwMode="auto">
          <a:xfrm>
            <a:off x="2591780" y="3823877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直接箭头连接符 13"/>
          <p:cNvCxnSpPr/>
          <p:nvPr/>
        </p:nvCxnSpPr>
        <p:spPr bwMode="auto">
          <a:xfrm>
            <a:off x="2663788" y="3823877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3" name="TextBox 15"/>
          <p:cNvSpPr txBox="1"/>
          <p:nvPr/>
        </p:nvSpPr>
        <p:spPr>
          <a:xfrm>
            <a:off x="899592" y="33366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电信机房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圆角矩形 13"/>
          <p:cNvSpPr/>
          <p:nvPr/>
        </p:nvSpPr>
        <p:spPr bwMode="auto">
          <a:xfrm>
            <a:off x="4788024" y="3140968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15" name="圆角矩形 8"/>
          <p:cNvSpPr>
            <a:spLocks noChangeArrowheads="1"/>
          </p:cNvSpPr>
          <p:nvPr/>
        </p:nvSpPr>
        <p:spPr bwMode="auto">
          <a:xfrm>
            <a:off x="6012160" y="3336630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圆角矩形 8"/>
          <p:cNvSpPr>
            <a:spLocks noChangeArrowheads="1"/>
          </p:cNvSpPr>
          <p:nvPr/>
        </p:nvSpPr>
        <p:spPr bwMode="auto">
          <a:xfrm>
            <a:off x="4932040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圆角矩形 8"/>
          <p:cNvSpPr>
            <a:spLocks noChangeArrowheads="1"/>
          </p:cNvSpPr>
          <p:nvPr/>
        </p:nvSpPr>
        <p:spPr bwMode="auto">
          <a:xfrm>
            <a:off x="6012160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圆角矩形 8"/>
          <p:cNvSpPr>
            <a:spLocks noChangeArrowheads="1"/>
          </p:cNvSpPr>
          <p:nvPr/>
        </p:nvSpPr>
        <p:spPr bwMode="auto">
          <a:xfrm>
            <a:off x="7092280" y="4581127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9" name="直接箭头连接符 21"/>
          <p:cNvCxnSpPr/>
          <p:nvPr/>
        </p:nvCxnSpPr>
        <p:spPr bwMode="auto">
          <a:xfrm flipH="1">
            <a:off x="5544108" y="3823877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直接箭头连接符 22"/>
          <p:cNvCxnSpPr/>
          <p:nvPr/>
        </p:nvCxnSpPr>
        <p:spPr bwMode="auto">
          <a:xfrm>
            <a:off x="6516216" y="3823877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直接箭头连接符 23"/>
          <p:cNvCxnSpPr/>
          <p:nvPr/>
        </p:nvCxnSpPr>
        <p:spPr bwMode="auto">
          <a:xfrm>
            <a:off x="6552220" y="3823877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TextBox 24"/>
          <p:cNvSpPr txBox="1"/>
          <p:nvPr/>
        </p:nvSpPr>
        <p:spPr>
          <a:xfrm>
            <a:off x="7098439" y="33477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左右箭头 22"/>
          <p:cNvSpPr/>
          <p:nvPr/>
        </p:nvSpPr>
        <p:spPr bwMode="auto">
          <a:xfrm>
            <a:off x="3059832" y="3501008"/>
            <a:ext cx="2952328" cy="302581"/>
          </a:xfrm>
          <a:prstGeom prst="leftRightArrow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4" name="TextBox 30"/>
          <p:cNvSpPr txBox="1"/>
          <p:nvPr/>
        </p:nvSpPr>
        <p:spPr>
          <a:xfrm>
            <a:off x="4176397" y="3193122"/>
            <a:ext cx="755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专线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32"/>
          <p:cNvSpPr txBox="1"/>
          <p:nvPr/>
        </p:nvSpPr>
        <p:spPr>
          <a:xfrm>
            <a:off x="4211960" y="2348880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内网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圆角矩形 8"/>
          <p:cNvSpPr>
            <a:spLocks noChangeArrowheads="1"/>
          </p:cNvSpPr>
          <p:nvPr/>
        </p:nvSpPr>
        <p:spPr bwMode="auto">
          <a:xfrm>
            <a:off x="1979712" y="1484784"/>
            <a:ext cx="1224136" cy="585356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畅游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（电信）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圆角矩形 8"/>
          <p:cNvSpPr>
            <a:spLocks noChangeArrowheads="1"/>
          </p:cNvSpPr>
          <p:nvPr/>
        </p:nvSpPr>
        <p:spPr bwMode="auto">
          <a:xfrm>
            <a:off x="5724128" y="1501593"/>
            <a:ext cx="1512168" cy="548185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大搜狐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（网通）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下箭头 27"/>
          <p:cNvSpPr/>
          <p:nvPr/>
        </p:nvSpPr>
        <p:spPr bwMode="auto">
          <a:xfrm>
            <a:off x="2447764" y="2070140"/>
            <a:ext cx="252028" cy="1286852"/>
          </a:xfrm>
          <a:prstGeom prst="downArrow">
            <a:avLst/>
          </a:prstGeom>
          <a:solidFill>
            <a:srgbClr val="66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9" name="下箭头 28"/>
          <p:cNvSpPr/>
          <p:nvPr/>
        </p:nvSpPr>
        <p:spPr bwMode="auto">
          <a:xfrm>
            <a:off x="6354198" y="2049778"/>
            <a:ext cx="252028" cy="1286852"/>
          </a:xfrm>
          <a:prstGeom prst="downArrow">
            <a:avLst/>
          </a:prstGeom>
          <a:solidFill>
            <a:srgbClr val="66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30" name="TextBox 80"/>
          <p:cNvSpPr txBox="1"/>
          <p:nvPr/>
        </p:nvSpPr>
        <p:spPr>
          <a:xfrm>
            <a:off x="2858551" y="6237312"/>
            <a:ext cx="3672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/>
              <a:t>图</a:t>
            </a:r>
            <a:r>
              <a:rPr lang="en-US" altLang="zh-CN" sz="1600" b="1" dirty="0" smtClean="0"/>
              <a:t>3</a:t>
            </a:r>
            <a:r>
              <a:rPr lang="zh-CN" altLang="en-US" sz="1600" b="1" dirty="0" smtClean="0"/>
              <a:t>：改进后的</a:t>
            </a:r>
            <a:r>
              <a:rPr lang="en-US" altLang="zh-CN" sz="1600" b="1" dirty="0" smtClean="0"/>
              <a:t>DNS</a:t>
            </a:r>
            <a:r>
              <a:rPr lang="zh-CN" altLang="en-US" sz="1600" b="1" dirty="0" smtClean="0"/>
              <a:t>调用流程图</a:t>
            </a:r>
            <a:endParaRPr lang="zh-CN" altLang="en-US" sz="1600" b="1" dirty="0"/>
          </a:p>
        </p:txBody>
      </p:sp>
      <p:sp>
        <p:nvSpPr>
          <p:cNvPr id="31" name="TextBox 81"/>
          <p:cNvSpPr txBox="1"/>
          <p:nvPr/>
        </p:nvSpPr>
        <p:spPr>
          <a:xfrm>
            <a:off x="4211960" y="1700808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外</a:t>
            </a:r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圆角矩形 8"/>
          <p:cNvSpPr>
            <a:spLocks noChangeArrowheads="1"/>
          </p:cNvSpPr>
          <p:nvPr/>
        </p:nvSpPr>
        <p:spPr bwMode="auto">
          <a:xfrm>
            <a:off x="2712406" y="2469942"/>
            <a:ext cx="1224136" cy="487247"/>
          </a:xfrm>
          <a:prstGeom prst="roundRect">
            <a:avLst>
              <a:gd name="adj" fmla="val 16667"/>
            </a:avLst>
          </a:prstGeom>
          <a:solidFill>
            <a:srgbClr val="FF7C80"/>
          </a:solidFill>
          <a:ln>
            <a:solidFill>
              <a:srgbClr val="FF0066"/>
            </a:solidFill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电信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DNS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圆角矩形 8"/>
          <p:cNvSpPr>
            <a:spLocks noChangeArrowheads="1"/>
          </p:cNvSpPr>
          <p:nvPr/>
        </p:nvSpPr>
        <p:spPr bwMode="auto">
          <a:xfrm>
            <a:off x="6732240" y="2469942"/>
            <a:ext cx="1224136" cy="487247"/>
          </a:xfrm>
          <a:prstGeom prst="roundRect">
            <a:avLst>
              <a:gd name="adj" fmla="val 16667"/>
            </a:avLst>
          </a:prstGeom>
          <a:solidFill>
            <a:srgbClr val="FF7C80"/>
          </a:solidFill>
          <a:ln>
            <a:solidFill>
              <a:srgbClr val="FF0066"/>
            </a:solidFill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DNS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肘形连接符 33"/>
          <p:cNvCxnSpPr>
            <a:stCxn id="7" idx="0"/>
          </p:cNvCxnSpPr>
          <p:nvPr/>
        </p:nvCxnSpPr>
        <p:spPr bwMode="auto">
          <a:xfrm rot="5400000" flipH="1" flipV="1">
            <a:off x="1178252" y="3046974"/>
            <a:ext cx="1867562" cy="1200746"/>
          </a:xfrm>
          <a:prstGeom prst="bentConnector2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5" name="肘形连接符 34"/>
          <p:cNvCxnSpPr/>
          <p:nvPr/>
        </p:nvCxnSpPr>
        <p:spPr bwMode="auto">
          <a:xfrm rot="5400000" flipH="1" flipV="1">
            <a:off x="5200302" y="3025380"/>
            <a:ext cx="1867562" cy="1200746"/>
          </a:xfrm>
          <a:prstGeom prst="bentConnector2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6" name="直接箭头连接符 25"/>
          <p:cNvCxnSpPr>
            <a:endCxn id="6" idx="3"/>
          </p:cNvCxnSpPr>
          <p:nvPr/>
        </p:nvCxnSpPr>
        <p:spPr bwMode="auto">
          <a:xfrm flipH="1">
            <a:off x="3059832" y="2957189"/>
            <a:ext cx="432049" cy="623065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直接箭头连接符 45"/>
          <p:cNvCxnSpPr/>
          <p:nvPr/>
        </p:nvCxnSpPr>
        <p:spPr bwMode="auto">
          <a:xfrm flipH="1">
            <a:off x="6974393" y="2957189"/>
            <a:ext cx="369915" cy="557549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00117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2700" dirty="0" err="1" smtClean="0"/>
              <a:t>dubbo</a:t>
            </a:r>
            <a:r>
              <a:rPr lang="zh-CN" altLang="en-US" sz="2700" dirty="0" smtClean="0"/>
              <a:t>架构：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zh-CN" altLang="en-US" dirty="0" smtClean="0"/>
              <a:t>异步＋初始化时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 l="-10606" r="-106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6310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dubbo</a:t>
            </a:r>
            <a:r>
              <a:rPr lang="zh-CN" altLang="en-US" dirty="0" smtClean="0"/>
              <a:t>引入动态部署后的架构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8753" b="8753"/>
          <a:stretch>
            <a:fillRect/>
          </a:stretch>
        </p:blipFill>
        <p:spPr>
          <a:xfrm>
            <a:off x="457200" y="1485817"/>
            <a:ext cx="8229600" cy="4526280"/>
          </a:xfrm>
        </p:spPr>
      </p:pic>
      <p:sp>
        <p:nvSpPr>
          <p:cNvPr id="3" name="矩形 2"/>
          <p:cNvSpPr/>
          <p:nvPr/>
        </p:nvSpPr>
        <p:spPr>
          <a:xfrm>
            <a:off x="188495" y="6101101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1400" dirty="0" err="1"/>
              <a:t>Deployer</a:t>
            </a:r>
            <a:r>
              <a:rPr lang="en-US" altLang="zh-TW" sz="1400" dirty="0"/>
              <a:t>: </a:t>
            </a:r>
            <a:r>
              <a:rPr lang="zh-TW" altLang="en-US" sz="1400" dirty="0"/>
              <a:t>自动部署服务的本地代理。</a:t>
            </a:r>
          </a:p>
          <a:p>
            <a:r>
              <a:rPr lang="en-US" altLang="zh-TW" sz="1400" dirty="0"/>
              <a:t>Repository: </a:t>
            </a:r>
            <a:r>
              <a:rPr lang="zh-TW" altLang="en-US" sz="1400" dirty="0"/>
              <a:t>仓库用于存储服务应用发布包。</a:t>
            </a:r>
          </a:p>
        </p:txBody>
      </p:sp>
      <p:sp>
        <p:nvSpPr>
          <p:cNvPr id="5" name="矩形 4"/>
          <p:cNvSpPr/>
          <p:nvPr/>
        </p:nvSpPr>
        <p:spPr>
          <a:xfrm>
            <a:off x="4347411" y="6101378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1400" dirty="0"/>
              <a:t>Scheduler: </a:t>
            </a:r>
            <a:r>
              <a:rPr lang="zh-TW" altLang="en-US" sz="1400" dirty="0"/>
              <a:t>调度中心基于访问压力自动增减服务提供者。</a:t>
            </a:r>
          </a:p>
          <a:p>
            <a:r>
              <a:rPr lang="en-US" altLang="zh-TW" sz="1400" dirty="0"/>
              <a:t>Admin: </a:t>
            </a:r>
            <a:r>
              <a:rPr lang="zh-TW" altLang="en-US" sz="1400" dirty="0"/>
              <a:t>统一管理控制台。</a:t>
            </a:r>
          </a:p>
        </p:txBody>
      </p:sp>
    </p:spTree>
    <p:extLst>
      <p:ext uri="{BB962C8B-B14F-4D97-AF65-F5344CB8AC3E}">
        <p14:creationId xmlns:p14="http://schemas.microsoft.com/office/powerpoint/2010/main" val="72404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多路复用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31006"/>
            <a:ext cx="7654904" cy="45259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500" y="3034232"/>
            <a:ext cx="3907500" cy="38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427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HTTP1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速度对比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89423" y="2081073"/>
            <a:ext cx="6350000" cy="3810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2082" y="6052570"/>
            <a:ext cx="68998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4"/>
              </a:rPr>
              <a:t>http://techslides.com/page-performance-in-http1-vs-</a:t>
            </a:r>
            <a:r>
              <a:rPr lang="zh-CN" altLang="en-US" dirty="0" smtClean="0">
                <a:hlinkClick r:id="rId4"/>
              </a:rPr>
              <a:t>http2</a:t>
            </a:r>
            <a:r>
              <a:rPr lang="zh-CN" altLang="en-US" dirty="0" smtClean="0"/>
              <a:t> 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108601" y="1550244"/>
            <a:ext cx="4926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hlinkClick r:id="rId5"/>
              </a:rPr>
              <a:t>http://</a:t>
            </a:r>
            <a:r>
              <a:rPr kumimoji="1" lang="en-US" altLang="zh-CN" dirty="0" smtClean="0">
                <a:hlinkClick r:id="rId5"/>
              </a:rPr>
              <a:t>h2ohttp2.centminmod.com/flags.html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882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我们的技术选型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借鉴</a:t>
            </a:r>
            <a:r>
              <a:rPr kumimoji="1" lang="en-US" altLang="zh-CN" dirty="0" err="1" smtClean="0"/>
              <a:t>Dubbo</a:t>
            </a:r>
            <a:r>
              <a:rPr kumimoji="1" lang="zh-CN" altLang="en-US" dirty="0" smtClean="0"/>
              <a:t>的治理思想</a:t>
            </a:r>
            <a:endParaRPr kumimoji="1" lang="zh-CN" altLang="en-US" dirty="0"/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治理思想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gRPC</a:t>
            </a:r>
            <a:r>
              <a:rPr kumimoji="1" lang="zh-CN" altLang="en-US" dirty="0" smtClean="0"/>
              <a:t>提高性能，同时便利。</a:t>
            </a:r>
            <a:endParaRPr kumimoji="1" lang="zh-CN" altLang="en-US" dirty="0"/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的趋势、便利性（</a:t>
            </a:r>
            <a:r>
              <a:rPr lang="zh-CN" altLang="en-US" dirty="0"/>
              <a:t>随着</a:t>
            </a:r>
            <a:r>
              <a:rPr lang="en-US" altLang="zh-CN" dirty="0"/>
              <a:t>SPDY</a:t>
            </a:r>
            <a:r>
              <a:rPr lang="zh-CN" altLang="en-US" dirty="0"/>
              <a:t>、</a:t>
            </a:r>
            <a:r>
              <a:rPr lang="en-US" altLang="zh-CN" dirty="0"/>
              <a:t>HTTP/2</a:t>
            </a:r>
            <a:r>
              <a:rPr lang="zh-CN" altLang="en-US" dirty="0"/>
              <a:t>和</a:t>
            </a:r>
            <a:r>
              <a:rPr lang="en-US" altLang="zh-CN" dirty="0"/>
              <a:t>QUIC</a:t>
            </a:r>
            <a:r>
              <a:rPr lang="zh-CN" altLang="en-US" dirty="0"/>
              <a:t>的到来，许多类似特性在公共标准中出现</a:t>
            </a:r>
            <a:r>
              <a:rPr kumimoji="1" lang="zh-CN" altLang="en-US" dirty="0" smtClean="0"/>
              <a:t>）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跨语言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648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数据压缩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530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 头部压缩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2660188"/>
            <a:ext cx="8229600" cy="249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37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Protocol Buffers</a:t>
            </a:r>
            <a:endParaRPr kumimoji="1"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7400" y="1689393"/>
            <a:ext cx="7569200" cy="31242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29917" y="4937099"/>
            <a:ext cx="652111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{</a:t>
            </a:r>
            <a:br>
              <a:rPr lang="en-US" altLang="zh-CN" dirty="0" smtClean="0"/>
            </a:br>
            <a:r>
              <a:rPr lang="en-US" altLang="zh-CN" dirty="0" smtClean="0"/>
              <a:t>      </a:t>
            </a:r>
            <a:r>
              <a:rPr lang="en-US" altLang="zh-CN" dirty="0"/>
              <a:t>"</a:t>
            </a:r>
            <a:r>
              <a:rPr lang="en-US" altLang="zh-CN" dirty="0" err="1"/>
              <a:t>userName</a:t>
            </a:r>
            <a:r>
              <a:rPr lang="en-US" altLang="zh-CN" dirty="0"/>
              <a:t>": "Martin</a:t>
            </a:r>
            <a:r>
              <a:rPr lang="en-US" altLang="zh-CN" dirty="0" smtClean="0"/>
              <a:t>", 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en-US" altLang="zh-CN" dirty="0"/>
              <a:t>"</a:t>
            </a:r>
            <a:r>
              <a:rPr lang="en-US" altLang="zh-CN" dirty="0" err="1"/>
              <a:t>favouriteNumber</a:t>
            </a:r>
            <a:r>
              <a:rPr lang="en-US" altLang="zh-CN" dirty="0"/>
              <a:t>": 1337,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   "</a:t>
            </a:r>
            <a:r>
              <a:rPr lang="en-US" altLang="zh-CN" dirty="0"/>
              <a:t>interests": ["daydreaming", "hacking"]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}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111346" y="4937099"/>
            <a:ext cx="130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altLang="zh-CN" b="1" dirty="0">
                <a:solidFill>
                  <a:srgbClr val="FFFF00"/>
                </a:solidFill>
                <a:latin typeface="Verdana" charset="0"/>
              </a:rPr>
              <a:t>82</a:t>
            </a:r>
            <a:r>
              <a:rPr lang="sk-SK" altLang="zh-CN" dirty="0">
                <a:solidFill>
                  <a:srgbClr val="FFFF00"/>
                </a:solidFill>
                <a:latin typeface="Verdana" charset="0"/>
              </a:rPr>
              <a:t> </a:t>
            </a:r>
            <a:r>
              <a:rPr lang="sk-SK" altLang="zh-CN" dirty="0" err="1">
                <a:solidFill>
                  <a:srgbClr val="FFFF00"/>
                </a:solidFill>
                <a:latin typeface="Verdana" charset="0"/>
              </a:rPr>
              <a:t>bytes</a:t>
            </a:r>
            <a:r>
              <a:rPr lang="sk-SK" altLang="zh-CN" dirty="0">
                <a:solidFill>
                  <a:srgbClr val="FFFF00"/>
                </a:solidFill>
                <a:latin typeface="Verdana" charset="0"/>
              </a:rPr>
              <a:t>.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31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总结：</a:t>
            </a: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治理与优化思路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/>
              <a:t>可治理（可控、可持续改进）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服务发现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日志上报及统计、分析（监控及数据说话） 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服务版本控制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服务可用性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/>
              <a:t>性能好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少走弯路（减少调用时请求数、路由数）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传输数据小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673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我们改造的里程碑计划</a:t>
            </a:r>
            <a:endParaRPr kumimoji="1" lang="zh-CN" altLang="en-US" dirty="0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6911" y="1646238"/>
            <a:ext cx="6430177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FAQ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4" y="1665060"/>
            <a:ext cx="3095253" cy="4276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281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</a:t>
            </a:r>
            <a:br>
              <a:rPr kumimoji="1" lang="zh-CN" altLang="en-US" dirty="0" smtClean="0"/>
            </a:br>
            <a:r>
              <a:rPr kumimoji="1" lang="zh-CN" altLang="en-US" dirty="0" smtClean="0"/>
              <a:t>面临的通用问题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业</a:t>
            </a:r>
            <a:r>
              <a:rPr kumimoji="1" lang="zh-CN" altLang="en-US" dirty="0" smtClean="0"/>
              <a:t>界</a:t>
            </a:r>
            <a:r>
              <a:rPr kumimoji="1" lang="zh-CN" altLang="en-US" dirty="0" smtClean="0"/>
              <a:t>常见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治理面临的问题</a:t>
            </a:r>
          </a:p>
          <a:p>
            <a:r>
              <a:rPr kumimoji="1" lang="zh-CN" altLang="en-US" dirty="0" smtClean="0"/>
              <a:t>我们需要重点解决的问题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233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问题：服务建设的递归</a:t>
            </a:r>
            <a:endParaRPr lang="en-US" altLang="zh-CN" dirty="0" smtClean="0">
              <a:solidFill>
                <a:schemeClr val="tx1"/>
              </a:solidFill>
              <a:latin typeface="+mj-ea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899592" y="3064246"/>
            <a:ext cx="2524436" cy="1804914"/>
            <a:chOff x="899592" y="3064246"/>
            <a:chExt cx="2524436" cy="1804914"/>
          </a:xfrm>
        </p:grpSpPr>
        <p:sp>
          <p:nvSpPr>
            <p:cNvPr id="9" name="矩形 8"/>
            <p:cNvSpPr/>
            <p:nvPr/>
          </p:nvSpPr>
          <p:spPr>
            <a:xfrm>
              <a:off x="899592" y="3064246"/>
              <a:ext cx="2524435" cy="93610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03822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2240125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8" name="燕尾形 7"/>
            <p:cNvSpPr/>
            <p:nvPr/>
          </p:nvSpPr>
          <p:spPr>
            <a:xfrm>
              <a:off x="1140308" y="3427923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燕尾形 11"/>
            <p:cNvSpPr/>
            <p:nvPr/>
          </p:nvSpPr>
          <p:spPr>
            <a:xfrm>
              <a:off x="1874428" y="3432077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燕尾形 12"/>
            <p:cNvSpPr/>
            <p:nvPr/>
          </p:nvSpPr>
          <p:spPr>
            <a:xfrm>
              <a:off x="2608548" y="3436231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21" name="直接箭头连接符 20"/>
            <p:cNvCxnSpPr>
              <a:stCxn id="8" idx="2"/>
              <a:endCxn id="10" idx="0"/>
            </p:cNvCxnSpPr>
            <p:nvPr/>
          </p:nvCxnSpPr>
          <p:spPr>
            <a:xfrm>
              <a:off x="1410600" y="3809541"/>
              <a:ext cx="85174" cy="339539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/>
            <p:cNvCxnSpPr>
              <a:stCxn id="12" idx="2"/>
              <a:endCxn id="10" idx="0"/>
            </p:cNvCxnSpPr>
            <p:nvPr/>
          </p:nvCxnSpPr>
          <p:spPr>
            <a:xfrm flipH="1">
              <a:off x="1495774" y="3813695"/>
              <a:ext cx="648946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>
              <a:stCxn id="12" idx="2"/>
              <a:endCxn id="11" idx="0"/>
            </p:cNvCxnSpPr>
            <p:nvPr/>
          </p:nvCxnSpPr>
          <p:spPr>
            <a:xfrm>
              <a:off x="2144720" y="3813695"/>
              <a:ext cx="687357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>
              <a:stCxn id="13" idx="2"/>
              <a:endCxn id="11" idx="0"/>
            </p:cNvCxnSpPr>
            <p:nvPr/>
          </p:nvCxnSpPr>
          <p:spPr>
            <a:xfrm flipH="1">
              <a:off x="2832077" y="3817849"/>
              <a:ext cx="46763" cy="33123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2161810" y="3063441"/>
            <a:ext cx="3598323" cy="1804914"/>
            <a:chOff x="2161810" y="3063441"/>
            <a:chExt cx="3598323" cy="1804914"/>
          </a:xfrm>
        </p:grpSpPr>
        <p:sp>
          <p:nvSpPr>
            <p:cNvPr id="14" name="矩形 13"/>
            <p:cNvSpPr/>
            <p:nvPr/>
          </p:nvSpPr>
          <p:spPr>
            <a:xfrm>
              <a:off x="4059381" y="3063441"/>
              <a:ext cx="1700752" cy="936104"/>
            </a:xfrm>
            <a:prstGeom prst="rect">
              <a:avLst/>
            </a:prstGeom>
            <a:gradFill flip="none" rotWithShape="1">
              <a:gsLst>
                <a:gs pos="0">
                  <a:srgbClr val="FBEAC7"/>
                </a:gs>
                <a:gs pos="100000">
                  <a:srgbClr val="FEE7F2"/>
                </a:gs>
                <a:gs pos="0">
                  <a:srgbClr val="FAC77D"/>
                </a:gs>
                <a:gs pos="0">
                  <a:srgbClr val="FBA97D"/>
                </a:gs>
                <a:gs pos="10000">
                  <a:srgbClr val="FBD49C"/>
                </a:gs>
                <a:gs pos="100000">
                  <a:srgbClr val="FEE7F2"/>
                </a:gs>
              </a:gsLst>
              <a:lin ang="16200000" scaled="1"/>
              <a:tileRect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065435" y="4148275"/>
              <a:ext cx="1694697" cy="720080"/>
            </a:xfrm>
            <a:prstGeom prst="rect">
              <a:avLst/>
            </a:prstGeom>
            <a:gradFill flip="none" rotWithShape="1">
              <a:gsLst>
                <a:gs pos="0">
                  <a:srgbClr val="FBEAC7"/>
                </a:gs>
                <a:gs pos="100000">
                  <a:srgbClr val="FEE7F2"/>
                </a:gs>
                <a:gs pos="0">
                  <a:srgbClr val="FAC77D"/>
                </a:gs>
                <a:gs pos="0">
                  <a:srgbClr val="FBA97D"/>
                </a:gs>
                <a:gs pos="10000">
                  <a:srgbClr val="FBD49C"/>
                </a:gs>
                <a:gs pos="100000">
                  <a:srgbClr val="FEE7F2"/>
                </a:gs>
              </a:gsLst>
              <a:lin ang="16200000" scaled="1"/>
              <a:tileRect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30" name="燕尾形 29"/>
            <p:cNvSpPr/>
            <p:nvPr/>
          </p:nvSpPr>
          <p:spPr>
            <a:xfrm>
              <a:off x="4175956" y="3429000"/>
              <a:ext cx="731393" cy="381618"/>
            </a:xfrm>
            <a:prstGeom prst="chevron">
              <a:avLst/>
            </a:prstGeom>
            <a:solidFill>
              <a:schemeClr val="accent6">
                <a:lumMod val="75000"/>
              </a:schemeClr>
            </a:solidFill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31" name="直接箭头连接符 30"/>
            <p:cNvCxnSpPr>
              <a:stCxn id="30" idx="2"/>
              <a:endCxn id="15" idx="0"/>
            </p:cNvCxnSpPr>
            <p:nvPr/>
          </p:nvCxnSpPr>
          <p:spPr>
            <a:xfrm>
              <a:off x="4446248" y="3810618"/>
              <a:ext cx="466536" cy="337657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箭头连接符 33"/>
            <p:cNvCxnSpPr>
              <a:stCxn id="30" idx="2"/>
              <a:endCxn id="11" idx="0"/>
            </p:cNvCxnSpPr>
            <p:nvPr/>
          </p:nvCxnSpPr>
          <p:spPr>
            <a:xfrm flipH="1">
              <a:off x="2832077" y="3810618"/>
              <a:ext cx="1614171" cy="338462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燕尾形 38"/>
            <p:cNvSpPr/>
            <p:nvPr/>
          </p:nvSpPr>
          <p:spPr>
            <a:xfrm>
              <a:off x="4907349" y="3427923"/>
              <a:ext cx="731393" cy="381618"/>
            </a:xfrm>
            <a:prstGeom prst="chevron">
              <a:avLst/>
            </a:prstGeom>
            <a:solidFill>
              <a:schemeClr val="accent6">
                <a:lumMod val="75000"/>
              </a:schemeClr>
            </a:solidFill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40" name="直接箭头连接符 39"/>
            <p:cNvCxnSpPr>
              <a:endCxn id="15" idx="0"/>
            </p:cNvCxnSpPr>
            <p:nvPr/>
          </p:nvCxnSpPr>
          <p:spPr>
            <a:xfrm flipH="1">
              <a:off x="4912784" y="3817849"/>
              <a:ext cx="271285" cy="330426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肘形连接符 57"/>
            <p:cNvCxnSpPr>
              <a:stCxn id="9" idx="0"/>
              <a:endCxn id="15" idx="2"/>
            </p:cNvCxnSpPr>
            <p:nvPr/>
          </p:nvCxnSpPr>
          <p:spPr>
            <a:xfrm rot="16200000" flipH="1">
              <a:off x="2635242" y="2590813"/>
              <a:ext cx="1804109" cy="2750974"/>
            </a:xfrm>
            <a:prstGeom prst="bentConnector5">
              <a:avLst>
                <a:gd name="adj1" fmla="val -12671"/>
                <a:gd name="adj2" fmla="val 57540"/>
                <a:gd name="adj3" fmla="val 112671"/>
              </a:avLst>
            </a:prstGeom>
            <a:ln w="38100">
              <a:solidFill>
                <a:schemeClr val="accent6">
                  <a:lumMod val="60000"/>
                  <a:lumOff val="4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2832077" y="3063441"/>
            <a:ext cx="5448336" cy="1804915"/>
            <a:chOff x="2832077" y="3063441"/>
            <a:chExt cx="5448336" cy="1804915"/>
          </a:xfrm>
        </p:grpSpPr>
        <p:sp>
          <p:nvSpPr>
            <p:cNvPr id="16" name="矩形 15"/>
            <p:cNvSpPr/>
            <p:nvPr/>
          </p:nvSpPr>
          <p:spPr>
            <a:xfrm>
              <a:off x="6444208" y="3063441"/>
              <a:ext cx="1836205" cy="936104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50000">
                  <a:schemeClr val="accent2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  <a:path path="circle">
                <a:fillToRect r="100000" b="100000"/>
              </a:path>
              <a:tileRect l="-100000" t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2832077" y="3063442"/>
              <a:ext cx="5446029" cy="1804914"/>
              <a:chOff x="2832077" y="3063442"/>
              <a:chExt cx="5446029" cy="1804914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6448438" y="4148275"/>
                <a:ext cx="1829668" cy="72008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9525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mtClean="0">
                    <a:solidFill>
                      <a:schemeClr val="bg1"/>
                    </a:solidFill>
                    <a:latin typeface="+mj-ea"/>
                    <a:ea typeface="+mj-ea"/>
                  </a:rPr>
                  <a:t>第</a:t>
                </a:r>
                <a:r>
                  <a:rPr lang="en-US" altLang="zh-CN" smtClean="0">
                    <a:solidFill>
                      <a:schemeClr val="bg1"/>
                    </a:solidFill>
                    <a:latin typeface="+mj-ea"/>
                    <a:ea typeface="+mj-ea"/>
                  </a:rPr>
                  <a:t>N</a:t>
                </a:r>
                <a:r>
                  <a:rPr lang="zh-CN" altLang="en-US" smtClean="0">
                    <a:solidFill>
                      <a:schemeClr val="bg1"/>
                    </a:solidFill>
                    <a:latin typeface="+mj-ea"/>
                    <a:ea typeface="+mj-ea"/>
                  </a:rPr>
                  <a:t>代</a:t>
                </a:r>
                <a:endParaRPr lang="en-US" altLang="zh-CN" smtClean="0">
                  <a:solidFill>
                    <a:schemeClr val="bg1"/>
                  </a:solidFill>
                  <a:latin typeface="+mj-ea"/>
                  <a:ea typeface="+mj-ea"/>
                </a:endParaRPr>
              </a:p>
              <a:p>
                <a:pPr algn="ctr"/>
                <a:r>
                  <a:rPr lang="zh-CN" altLang="en-US">
                    <a:solidFill>
                      <a:schemeClr val="bg1"/>
                    </a:solidFill>
                    <a:latin typeface="+mj-ea"/>
                    <a:ea typeface="+mj-ea"/>
                  </a:rPr>
                  <a:t>服务</a:t>
                </a:r>
              </a:p>
            </p:txBody>
          </p:sp>
          <p:sp>
            <p:nvSpPr>
              <p:cNvPr id="44" name="燕尾形 43"/>
              <p:cNvSpPr/>
              <p:nvPr/>
            </p:nvSpPr>
            <p:spPr>
              <a:xfrm>
                <a:off x="6673611" y="3437308"/>
                <a:ext cx="731393" cy="3816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 w="3175">
                <a:solidFill>
                  <a:schemeClr val="accent4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5" name="燕尾形 44"/>
              <p:cNvSpPr/>
              <p:nvPr/>
            </p:nvSpPr>
            <p:spPr>
              <a:xfrm>
                <a:off x="7405004" y="3436231"/>
                <a:ext cx="731393" cy="3816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 w="3175">
                <a:solidFill>
                  <a:schemeClr val="accent4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46" name="直接箭头连接符 45"/>
              <p:cNvCxnSpPr>
                <a:stCxn id="44" idx="2"/>
                <a:endCxn id="11" idx="0"/>
              </p:cNvCxnSpPr>
              <p:nvPr/>
            </p:nvCxnSpPr>
            <p:spPr>
              <a:xfrm flipH="1">
                <a:off x="2832077" y="3818926"/>
                <a:ext cx="4111826" cy="330154"/>
              </a:xfrm>
              <a:prstGeom prst="straightConnector1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/>
              <p:cNvCxnSpPr>
                <a:stCxn id="45" idx="2"/>
                <a:endCxn id="17" idx="0"/>
              </p:cNvCxnSpPr>
              <p:nvPr/>
            </p:nvCxnSpPr>
            <p:spPr>
              <a:xfrm flipH="1">
                <a:off x="7363272" y="3817849"/>
                <a:ext cx="312024" cy="330426"/>
              </a:xfrm>
              <a:prstGeom prst="straightConnector1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箭头连接符 53"/>
              <p:cNvCxnSpPr>
                <a:endCxn id="17" idx="0"/>
              </p:cNvCxnSpPr>
              <p:nvPr/>
            </p:nvCxnSpPr>
            <p:spPr>
              <a:xfrm>
                <a:off x="6943903" y="3818926"/>
                <a:ext cx="419369" cy="329349"/>
              </a:xfrm>
              <a:prstGeom prst="straightConnector1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肘形连接符 61"/>
              <p:cNvCxnSpPr>
                <a:stCxn id="14" idx="0"/>
                <a:endCxn id="17" idx="2"/>
              </p:cNvCxnSpPr>
              <p:nvPr/>
            </p:nvCxnSpPr>
            <p:spPr>
              <a:xfrm rot="16200000" flipH="1">
                <a:off x="5234057" y="2739141"/>
                <a:ext cx="1804914" cy="2453515"/>
              </a:xfrm>
              <a:prstGeom prst="bentConnector5">
                <a:avLst>
                  <a:gd name="adj1" fmla="val -12665"/>
                  <a:gd name="adj2" fmla="val 48686"/>
                  <a:gd name="adj3" fmla="val 112665"/>
                </a:avLst>
              </a:prstGeom>
              <a:ln w="38100">
                <a:solidFill>
                  <a:schemeClr val="accent2">
                    <a:lumMod val="75000"/>
                  </a:schemeClr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2086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问题：</a:t>
            </a:r>
            <a:r>
              <a:rPr lang="en-US" altLang="zh-CN" dirty="0" smtClean="0">
                <a:solidFill>
                  <a:schemeClr val="tx1"/>
                </a:solidFill>
                <a:latin typeface="+mj-ea"/>
              </a:rPr>
              <a:t>SOA</a:t>
            </a:r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的副作用</a:t>
            </a:r>
            <a:endParaRPr lang="en-US" altLang="zh-CN" dirty="0" smtClean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99592" y="3064246"/>
            <a:ext cx="2524435" cy="936104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3822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1" name="矩形 10"/>
          <p:cNvSpPr/>
          <p:nvPr/>
        </p:nvSpPr>
        <p:spPr>
          <a:xfrm>
            <a:off x="2240125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8" name="燕尾形 7"/>
          <p:cNvSpPr/>
          <p:nvPr/>
        </p:nvSpPr>
        <p:spPr>
          <a:xfrm>
            <a:off x="1140308" y="3427923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燕尾形 11"/>
          <p:cNvSpPr/>
          <p:nvPr/>
        </p:nvSpPr>
        <p:spPr>
          <a:xfrm>
            <a:off x="1874428" y="3432077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燕尾形 12"/>
          <p:cNvSpPr/>
          <p:nvPr/>
        </p:nvSpPr>
        <p:spPr>
          <a:xfrm>
            <a:off x="2608548" y="3436231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059381" y="3063441"/>
            <a:ext cx="1700752" cy="936104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065435" y="4148275"/>
            <a:ext cx="1694697" cy="720080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6" name="矩形 15"/>
          <p:cNvSpPr/>
          <p:nvPr/>
        </p:nvSpPr>
        <p:spPr>
          <a:xfrm>
            <a:off x="6444208" y="3063441"/>
            <a:ext cx="1836205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48438" y="4148275"/>
            <a:ext cx="1829668" cy="7200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N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cxnSp>
        <p:nvCxnSpPr>
          <p:cNvPr id="21" name="直接箭头连接符 20"/>
          <p:cNvCxnSpPr>
            <a:stCxn id="8" idx="2"/>
            <a:endCxn id="10" idx="0"/>
          </p:cNvCxnSpPr>
          <p:nvPr/>
        </p:nvCxnSpPr>
        <p:spPr>
          <a:xfrm>
            <a:off x="1410600" y="3809541"/>
            <a:ext cx="85174" cy="33953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2" idx="2"/>
            <a:endCxn id="10" idx="0"/>
          </p:cNvCxnSpPr>
          <p:nvPr/>
        </p:nvCxnSpPr>
        <p:spPr>
          <a:xfrm flipH="1">
            <a:off x="1495774" y="3813695"/>
            <a:ext cx="648946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12" idx="2"/>
            <a:endCxn id="11" idx="0"/>
          </p:cNvCxnSpPr>
          <p:nvPr/>
        </p:nvCxnSpPr>
        <p:spPr>
          <a:xfrm>
            <a:off x="2144720" y="3813695"/>
            <a:ext cx="687357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13" idx="2"/>
            <a:endCxn id="11" idx="0"/>
          </p:cNvCxnSpPr>
          <p:nvPr/>
        </p:nvCxnSpPr>
        <p:spPr>
          <a:xfrm flipH="1">
            <a:off x="2832077" y="3817849"/>
            <a:ext cx="46763" cy="33123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燕尾形 29"/>
          <p:cNvSpPr/>
          <p:nvPr/>
        </p:nvSpPr>
        <p:spPr>
          <a:xfrm>
            <a:off x="4175956" y="3429000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1" name="直接箭头连接符 30"/>
          <p:cNvCxnSpPr>
            <a:stCxn id="30" idx="2"/>
            <a:endCxn id="15" idx="0"/>
          </p:cNvCxnSpPr>
          <p:nvPr/>
        </p:nvCxnSpPr>
        <p:spPr>
          <a:xfrm>
            <a:off x="4446248" y="3810618"/>
            <a:ext cx="466536" cy="33765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0" idx="2"/>
            <a:endCxn id="11" idx="0"/>
          </p:cNvCxnSpPr>
          <p:nvPr/>
        </p:nvCxnSpPr>
        <p:spPr>
          <a:xfrm flipH="1">
            <a:off x="2832077" y="3810618"/>
            <a:ext cx="1614171" cy="33846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燕尾形 38"/>
          <p:cNvSpPr/>
          <p:nvPr/>
        </p:nvSpPr>
        <p:spPr>
          <a:xfrm>
            <a:off x="4907349" y="3427923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0" name="直接箭头连接符 39"/>
          <p:cNvCxnSpPr>
            <a:endCxn id="15" idx="0"/>
          </p:cNvCxnSpPr>
          <p:nvPr/>
        </p:nvCxnSpPr>
        <p:spPr>
          <a:xfrm flipH="1">
            <a:off x="4912784" y="3817849"/>
            <a:ext cx="271285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燕尾形 43"/>
          <p:cNvSpPr/>
          <p:nvPr/>
        </p:nvSpPr>
        <p:spPr>
          <a:xfrm>
            <a:off x="6673611" y="3437308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5" name="燕尾形 44"/>
          <p:cNvSpPr/>
          <p:nvPr/>
        </p:nvSpPr>
        <p:spPr>
          <a:xfrm>
            <a:off x="7405004" y="3436231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6" name="直接箭头连接符 45"/>
          <p:cNvCxnSpPr>
            <a:stCxn id="44" idx="2"/>
            <a:endCxn id="11" idx="0"/>
          </p:cNvCxnSpPr>
          <p:nvPr/>
        </p:nvCxnSpPr>
        <p:spPr>
          <a:xfrm flipH="1">
            <a:off x="2832077" y="3818926"/>
            <a:ext cx="4111826" cy="330154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45" idx="2"/>
            <a:endCxn id="17" idx="0"/>
          </p:cNvCxnSpPr>
          <p:nvPr/>
        </p:nvCxnSpPr>
        <p:spPr>
          <a:xfrm flipH="1">
            <a:off x="7363272" y="3817849"/>
            <a:ext cx="312024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endCxn id="17" idx="0"/>
          </p:cNvCxnSpPr>
          <p:nvPr/>
        </p:nvCxnSpPr>
        <p:spPr>
          <a:xfrm>
            <a:off x="6943903" y="3818926"/>
            <a:ext cx="419369" cy="32934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8" name="肘形连接符 57"/>
          <p:cNvCxnSpPr>
            <a:stCxn id="9" idx="0"/>
            <a:endCxn id="15" idx="2"/>
          </p:cNvCxnSpPr>
          <p:nvPr/>
        </p:nvCxnSpPr>
        <p:spPr>
          <a:xfrm rot="16200000" flipH="1">
            <a:off x="2635242" y="2590813"/>
            <a:ext cx="1804109" cy="2750974"/>
          </a:xfrm>
          <a:prstGeom prst="bentConnector5">
            <a:avLst>
              <a:gd name="adj1" fmla="val -12671"/>
              <a:gd name="adj2" fmla="val 57540"/>
              <a:gd name="adj3" fmla="val 112671"/>
            </a:avLst>
          </a:prstGeom>
          <a:ln w="38100">
            <a:solidFill>
              <a:schemeClr val="accent6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4" idx="0"/>
            <a:endCxn id="17" idx="2"/>
          </p:cNvCxnSpPr>
          <p:nvPr/>
        </p:nvCxnSpPr>
        <p:spPr>
          <a:xfrm rot="16200000" flipH="1">
            <a:off x="5234057" y="2739141"/>
            <a:ext cx="1804914" cy="2453515"/>
          </a:xfrm>
          <a:prstGeom prst="bentConnector5">
            <a:avLst>
              <a:gd name="adj1" fmla="val -12665"/>
              <a:gd name="adj2" fmla="val 48686"/>
              <a:gd name="adj3" fmla="val 112665"/>
            </a:avLst>
          </a:prstGeom>
          <a:ln w="38100">
            <a:solidFill>
              <a:schemeClr val="accent2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323528" y="3628117"/>
            <a:ext cx="8640960" cy="736987"/>
          </a:xfrm>
          <a:prstGeom prst="ellipse">
            <a:avLst/>
          </a:prstGeom>
          <a:solidFill>
            <a:srgbClr val="FF0000">
              <a:alpha val="3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看得见的复杂，看不清的机理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2324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05839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问题：</a:t>
            </a:r>
            <a:r>
              <a:rPr lang="en-US" altLang="zh-CN" dirty="0" smtClean="0">
                <a:solidFill>
                  <a:schemeClr val="tx1"/>
                </a:solidFill>
                <a:latin typeface="+mj-ea"/>
              </a:rPr>
              <a:t>SOA</a:t>
            </a:r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的副作用</a:t>
            </a:r>
            <a:endParaRPr lang="en-US" altLang="zh-CN" dirty="0" smtClean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99592" y="3064246"/>
            <a:ext cx="2524435" cy="936104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rgbClr val="4D5040"/>
                </a:solidFill>
                <a:latin typeface="+mj-ea"/>
                <a:ea typeface="+mj-ea"/>
              </a:rPr>
              <a:t>服务复合</a:t>
            </a:r>
            <a:endParaRPr lang="en-US" altLang="zh-CN" dirty="0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en-US" altLang="zh-CN" dirty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zh-CN" altLang="en-US" dirty="0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3822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rgbClr val="4D5040"/>
                </a:solidFill>
                <a:latin typeface="+mj-ea"/>
                <a:ea typeface="+mj-ea"/>
              </a:rPr>
              <a:t>1</a:t>
            </a:r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1" name="矩形 10"/>
          <p:cNvSpPr/>
          <p:nvPr/>
        </p:nvSpPr>
        <p:spPr>
          <a:xfrm>
            <a:off x="2240125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dirty="0" smtClean="0">
                <a:solidFill>
                  <a:srgbClr val="4D5040"/>
                </a:solidFill>
                <a:latin typeface="+mj-ea"/>
                <a:ea typeface="+mj-ea"/>
              </a:rPr>
              <a:t>1</a:t>
            </a:r>
            <a:r>
              <a:rPr lang="zh-CN" altLang="en-US" dirty="0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dirty="0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 dirty="0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8" name="燕尾形 7"/>
          <p:cNvSpPr/>
          <p:nvPr/>
        </p:nvSpPr>
        <p:spPr>
          <a:xfrm>
            <a:off x="1140308" y="3427923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2" name="燕尾形 11"/>
          <p:cNvSpPr/>
          <p:nvPr/>
        </p:nvSpPr>
        <p:spPr>
          <a:xfrm>
            <a:off x="1874428" y="3432077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3" name="燕尾形 12"/>
          <p:cNvSpPr/>
          <p:nvPr/>
        </p:nvSpPr>
        <p:spPr>
          <a:xfrm>
            <a:off x="2608548" y="3436231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059381" y="3063441"/>
            <a:ext cx="1700752" cy="936104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065435" y="4148275"/>
            <a:ext cx="1694697" cy="720080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rgbClr val="4D5040"/>
                </a:solidFill>
                <a:latin typeface="+mj-ea"/>
                <a:ea typeface="+mj-ea"/>
              </a:rPr>
              <a:t>2</a:t>
            </a:r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6" name="矩形 15"/>
          <p:cNvSpPr/>
          <p:nvPr/>
        </p:nvSpPr>
        <p:spPr>
          <a:xfrm>
            <a:off x="6444208" y="3063441"/>
            <a:ext cx="1836205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48438" y="4148275"/>
            <a:ext cx="1829668" cy="7200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rgbClr val="4D5040"/>
                </a:solidFill>
                <a:latin typeface="+mj-ea"/>
                <a:ea typeface="+mj-ea"/>
              </a:rPr>
              <a:t>N</a:t>
            </a:r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cxnSp>
        <p:nvCxnSpPr>
          <p:cNvPr id="21" name="直接箭头连接符 20"/>
          <p:cNvCxnSpPr>
            <a:stCxn id="8" idx="2"/>
            <a:endCxn id="10" idx="0"/>
          </p:cNvCxnSpPr>
          <p:nvPr/>
        </p:nvCxnSpPr>
        <p:spPr>
          <a:xfrm>
            <a:off x="1410600" y="3809541"/>
            <a:ext cx="85174" cy="33953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2" idx="2"/>
            <a:endCxn id="10" idx="0"/>
          </p:cNvCxnSpPr>
          <p:nvPr/>
        </p:nvCxnSpPr>
        <p:spPr>
          <a:xfrm flipH="1">
            <a:off x="1495774" y="3813695"/>
            <a:ext cx="648946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12" idx="2"/>
            <a:endCxn id="11" idx="0"/>
          </p:cNvCxnSpPr>
          <p:nvPr/>
        </p:nvCxnSpPr>
        <p:spPr>
          <a:xfrm>
            <a:off x="2144720" y="3813695"/>
            <a:ext cx="687357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13" idx="2"/>
            <a:endCxn id="11" idx="0"/>
          </p:cNvCxnSpPr>
          <p:nvPr/>
        </p:nvCxnSpPr>
        <p:spPr>
          <a:xfrm flipH="1">
            <a:off x="2832077" y="3817849"/>
            <a:ext cx="46763" cy="33123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燕尾形 29"/>
          <p:cNvSpPr/>
          <p:nvPr/>
        </p:nvSpPr>
        <p:spPr>
          <a:xfrm>
            <a:off x="4175956" y="3429000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cxnSp>
        <p:nvCxnSpPr>
          <p:cNvPr id="31" name="直接箭头连接符 30"/>
          <p:cNvCxnSpPr>
            <a:stCxn id="30" idx="2"/>
            <a:endCxn id="15" idx="0"/>
          </p:cNvCxnSpPr>
          <p:nvPr/>
        </p:nvCxnSpPr>
        <p:spPr>
          <a:xfrm>
            <a:off x="4446248" y="3810618"/>
            <a:ext cx="466536" cy="33765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0" idx="2"/>
            <a:endCxn id="11" idx="0"/>
          </p:cNvCxnSpPr>
          <p:nvPr/>
        </p:nvCxnSpPr>
        <p:spPr>
          <a:xfrm flipH="1">
            <a:off x="2832077" y="3810618"/>
            <a:ext cx="1614171" cy="33846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燕尾形 38"/>
          <p:cNvSpPr/>
          <p:nvPr/>
        </p:nvSpPr>
        <p:spPr>
          <a:xfrm>
            <a:off x="4907349" y="3427923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cxnSp>
        <p:nvCxnSpPr>
          <p:cNvPr id="40" name="直接箭头连接符 39"/>
          <p:cNvCxnSpPr>
            <a:endCxn id="15" idx="0"/>
          </p:cNvCxnSpPr>
          <p:nvPr/>
        </p:nvCxnSpPr>
        <p:spPr>
          <a:xfrm flipH="1">
            <a:off x="4912784" y="3817849"/>
            <a:ext cx="271285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燕尾形 43"/>
          <p:cNvSpPr/>
          <p:nvPr/>
        </p:nvSpPr>
        <p:spPr>
          <a:xfrm>
            <a:off x="6673611" y="3437308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45" name="燕尾形 44"/>
          <p:cNvSpPr/>
          <p:nvPr/>
        </p:nvSpPr>
        <p:spPr>
          <a:xfrm>
            <a:off x="7405004" y="3436231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cxnSp>
        <p:nvCxnSpPr>
          <p:cNvPr id="46" name="直接箭头连接符 45"/>
          <p:cNvCxnSpPr>
            <a:stCxn id="44" idx="2"/>
            <a:endCxn id="11" idx="0"/>
          </p:cNvCxnSpPr>
          <p:nvPr/>
        </p:nvCxnSpPr>
        <p:spPr>
          <a:xfrm flipH="1">
            <a:off x="2832077" y="3818926"/>
            <a:ext cx="4111826" cy="330154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45" idx="2"/>
            <a:endCxn id="17" idx="0"/>
          </p:cNvCxnSpPr>
          <p:nvPr/>
        </p:nvCxnSpPr>
        <p:spPr>
          <a:xfrm flipH="1">
            <a:off x="7363272" y="3817849"/>
            <a:ext cx="312024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endCxn id="17" idx="0"/>
          </p:cNvCxnSpPr>
          <p:nvPr/>
        </p:nvCxnSpPr>
        <p:spPr>
          <a:xfrm>
            <a:off x="6943903" y="3818926"/>
            <a:ext cx="419369" cy="32934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8" name="肘形连接符 57"/>
          <p:cNvCxnSpPr>
            <a:stCxn id="9" idx="0"/>
            <a:endCxn id="15" idx="2"/>
          </p:cNvCxnSpPr>
          <p:nvPr/>
        </p:nvCxnSpPr>
        <p:spPr>
          <a:xfrm rot="16200000" flipH="1">
            <a:off x="2635242" y="2590813"/>
            <a:ext cx="1804109" cy="2750974"/>
          </a:xfrm>
          <a:prstGeom prst="bentConnector5">
            <a:avLst>
              <a:gd name="adj1" fmla="val -12671"/>
              <a:gd name="adj2" fmla="val 57540"/>
              <a:gd name="adj3" fmla="val 112671"/>
            </a:avLst>
          </a:prstGeom>
          <a:ln w="38100">
            <a:solidFill>
              <a:schemeClr val="accent6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4" idx="0"/>
            <a:endCxn id="17" idx="2"/>
          </p:cNvCxnSpPr>
          <p:nvPr/>
        </p:nvCxnSpPr>
        <p:spPr>
          <a:xfrm rot="16200000" flipH="1">
            <a:off x="5234057" y="2739141"/>
            <a:ext cx="1804914" cy="2453515"/>
          </a:xfrm>
          <a:prstGeom prst="bentConnector5">
            <a:avLst>
              <a:gd name="adj1" fmla="val -12665"/>
              <a:gd name="adj2" fmla="val 48686"/>
              <a:gd name="adj3" fmla="val 112665"/>
            </a:avLst>
          </a:prstGeom>
          <a:ln w="38100">
            <a:solidFill>
              <a:schemeClr val="accent2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/>
          <p:cNvSpPr/>
          <p:nvPr/>
        </p:nvSpPr>
        <p:spPr>
          <a:xfrm>
            <a:off x="827584" y="3816660"/>
            <a:ext cx="1340532" cy="1340532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08759" y="2420888"/>
            <a:ext cx="5651503" cy="2232248"/>
            <a:chOff x="2608759" y="2420888"/>
            <a:chExt cx="5651503" cy="2232248"/>
          </a:xfrm>
        </p:grpSpPr>
        <p:sp>
          <p:nvSpPr>
            <p:cNvPr id="5" name="矩形 4"/>
            <p:cNvSpPr/>
            <p:nvPr/>
          </p:nvSpPr>
          <p:spPr>
            <a:xfrm>
              <a:off x="2608759" y="246408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124948" y="2444695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7642334" y="2420888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568932" y="3452807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7036740" y="3452807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27853" y="1508591"/>
            <a:ext cx="7527359" cy="1200329"/>
            <a:chOff x="827853" y="1508591"/>
            <a:chExt cx="7527359" cy="1200329"/>
          </a:xfrm>
        </p:grpSpPr>
        <p:sp>
          <p:nvSpPr>
            <p:cNvPr id="42" name="矩形 41"/>
            <p:cNvSpPr/>
            <p:nvPr/>
          </p:nvSpPr>
          <p:spPr>
            <a:xfrm>
              <a:off x="827853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2209739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3591625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4973511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355397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7737284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</p:grpSp>
      <p:sp>
        <p:nvSpPr>
          <p:cNvPr id="52" name="矩形 51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rgbClr val="4D5040"/>
                </a:solidFill>
                <a:latin typeface="+mj-ea"/>
                <a:ea typeface="+mj-ea"/>
              </a:rPr>
              <a:t>看得清的变更，看不清的影响</a:t>
            </a:r>
            <a:endParaRPr lang="zh-CN" altLang="en-US" sz="3600" dirty="0">
              <a:solidFill>
                <a:srgbClr val="4D504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64959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smtClean="0">
                <a:latin typeface="+mj-ea"/>
              </a:rPr>
              <a:t>问题：</a:t>
            </a:r>
            <a:r>
              <a:rPr lang="en-US" altLang="zh-CN" dirty="0" smtClean="0">
                <a:latin typeface="+mj-ea"/>
              </a:rPr>
              <a:t>SOA</a:t>
            </a:r>
            <a:r>
              <a:rPr lang="zh-CN" altLang="en-US" dirty="0" smtClean="0">
                <a:latin typeface="+mj-ea"/>
              </a:rPr>
              <a:t>的副作用</a:t>
            </a:r>
            <a:endParaRPr lang="en-US" altLang="zh-CN" dirty="0" smtClean="0">
              <a:latin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059381" y="3063441"/>
            <a:ext cx="1700752" cy="936104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065435" y="4148275"/>
            <a:ext cx="1694697" cy="720080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6" name="矩形 15"/>
          <p:cNvSpPr/>
          <p:nvPr/>
        </p:nvSpPr>
        <p:spPr>
          <a:xfrm>
            <a:off x="6444208" y="3063441"/>
            <a:ext cx="1836205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48438" y="4148275"/>
            <a:ext cx="1829668" cy="7200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N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899592" y="3064246"/>
            <a:ext cx="2524436" cy="1804914"/>
            <a:chOff x="899592" y="3064246"/>
            <a:chExt cx="2524436" cy="1804914"/>
          </a:xfrm>
        </p:grpSpPr>
        <p:sp>
          <p:nvSpPr>
            <p:cNvPr id="9" name="矩形 8"/>
            <p:cNvSpPr/>
            <p:nvPr/>
          </p:nvSpPr>
          <p:spPr>
            <a:xfrm>
              <a:off x="899592" y="3064246"/>
              <a:ext cx="2524435" cy="93610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03822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2240125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8" name="燕尾形 7"/>
            <p:cNvSpPr/>
            <p:nvPr/>
          </p:nvSpPr>
          <p:spPr>
            <a:xfrm>
              <a:off x="1140308" y="3427923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燕尾形 11"/>
            <p:cNvSpPr/>
            <p:nvPr/>
          </p:nvSpPr>
          <p:spPr>
            <a:xfrm>
              <a:off x="1874428" y="3432077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燕尾形 12"/>
            <p:cNvSpPr/>
            <p:nvPr/>
          </p:nvSpPr>
          <p:spPr>
            <a:xfrm>
              <a:off x="2608548" y="3436231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21" name="直接箭头连接符 20"/>
            <p:cNvCxnSpPr>
              <a:stCxn id="8" idx="2"/>
              <a:endCxn id="10" idx="0"/>
            </p:cNvCxnSpPr>
            <p:nvPr/>
          </p:nvCxnSpPr>
          <p:spPr>
            <a:xfrm>
              <a:off x="1410600" y="3809541"/>
              <a:ext cx="85174" cy="339539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/>
            <p:cNvCxnSpPr>
              <a:stCxn id="12" idx="2"/>
              <a:endCxn id="10" idx="0"/>
            </p:cNvCxnSpPr>
            <p:nvPr/>
          </p:nvCxnSpPr>
          <p:spPr>
            <a:xfrm flipH="1">
              <a:off x="1495774" y="3813695"/>
              <a:ext cx="648946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>
              <a:stCxn id="12" idx="2"/>
              <a:endCxn id="11" idx="0"/>
            </p:cNvCxnSpPr>
            <p:nvPr/>
          </p:nvCxnSpPr>
          <p:spPr>
            <a:xfrm>
              <a:off x="2144720" y="3813695"/>
              <a:ext cx="687357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>
              <a:stCxn id="13" idx="2"/>
              <a:endCxn id="11" idx="0"/>
            </p:cNvCxnSpPr>
            <p:nvPr/>
          </p:nvCxnSpPr>
          <p:spPr>
            <a:xfrm flipH="1">
              <a:off x="2832077" y="3817849"/>
              <a:ext cx="46763" cy="33123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燕尾形 29"/>
          <p:cNvSpPr/>
          <p:nvPr/>
        </p:nvSpPr>
        <p:spPr>
          <a:xfrm>
            <a:off x="4175956" y="3429000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1" name="直接箭头连接符 30"/>
          <p:cNvCxnSpPr>
            <a:stCxn id="30" idx="2"/>
            <a:endCxn id="15" idx="0"/>
          </p:cNvCxnSpPr>
          <p:nvPr/>
        </p:nvCxnSpPr>
        <p:spPr>
          <a:xfrm>
            <a:off x="4446248" y="3810618"/>
            <a:ext cx="466536" cy="33765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0" idx="2"/>
            <a:endCxn id="11" idx="0"/>
          </p:cNvCxnSpPr>
          <p:nvPr/>
        </p:nvCxnSpPr>
        <p:spPr>
          <a:xfrm flipH="1">
            <a:off x="2832077" y="3810618"/>
            <a:ext cx="1614171" cy="338462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燕尾形 38"/>
          <p:cNvSpPr/>
          <p:nvPr/>
        </p:nvSpPr>
        <p:spPr>
          <a:xfrm>
            <a:off x="4907349" y="3427923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0" name="直接箭头连接符 39"/>
          <p:cNvCxnSpPr>
            <a:endCxn id="15" idx="0"/>
          </p:cNvCxnSpPr>
          <p:nvPr/>
        </p:nvCxnSpPr>
        <p:spPr>
          <a:xfrm flipH="1">
            <a:off x="4912784" y="3817849"/>
            <a:ext cx="271285" cy="330426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燕尾形 43"/>
          <p:cNvSpPr/>
          <p:nvPr/>
        </p:nvSpPr>
        <p:spPr>
          <a:xfrm>
            <a:off x="6673611" y="3437308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5" name="燕尾形 44"/>
          <p:cNvSpPr/>
          <p:nvPr/>
        </p:nvSpPr>
        <p:spPr>
          <a:xfrm>
            <a:off x="7405004" y="3436231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6" name="直接箭头连接符 45"/>
          <p:cNvCxnSpPr>
            <a:stCxn id="44" idx="2"/>
            <a:endCxn id="11" idx="0"/>
          </p:cNvCxnSpPr>
          <p:nvPr/>
        </p:nvCxnSpPr>
        <p:spPr>
          <a:xfrm flipH="1">
            <a:off x="2832077" y="3818926"/>
            <a:ext cx="4111826" cy="330154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45" idx="2"/>
            <a:endCxn id="17" idx="0"/>
          </p:cNvCxnSpPr>
          <p:nvPr/>
        </p:nvCxnSpPr>
        <p:spPr>
          <a:xfrm flipH="1">
            <a:off x="7363272" y="3817849"/>
            <a:ext cx="312024" cy="330426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endCxn id="17" idx="0"/>
          </p:cNvCxnSpPr>
          <p:nvPr/>
        </p:nvCxnSpPr>
        <p:spPr>
          <a:xfrm>
            <a:off x="6943903" y="3818926"/>
            <a:ext cx="419369" cy="32934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8" name="肘形连接符 57"/>
          <p:cNvCxnSpPr>
            <a:stCxn id="9" idx="0"/>
            <a:endCxn id="15" idx="2"/>
          </p:cNvCxnSpPr>
          <p:nvPr/>
        </p:nvCxnSpPr>
        <p:spPr>
          <a:xfrm rot="16200000" flipH="1">
            <a:off x="2635242" y="2590813"/>
            <a:ext cx="1804109" cy="2750974"/>
          </a:xfrm>
          <a:prstGeom prst="bentConnector5">
            <a:avLst>
              <a:gd name="adj1" fmla="val -12671"/>
              <a:gd name="adj2" fmla="val 57540"/>
              <a:gd name="adj3" fmla="val 112671"/>
            </a:avLst>
          </a:prstGeom>
          <a:ln w="38100">
            <a:solidFill>
              <a:schemeClr val="accent6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4" idx="0"/>
            <a:endCxn id="17" idx="2"/>
          </p:cNvCxnSpPr>
          <p:nvPr/>
        </p:nvCxnSpPr>
        <p:spPr>
          <a:xfrm rot="16200000" flipH="1">
            <a:off x="5234057" y="2739141"/>
            <a:ext cx="1804914" cy="2453515"/>
          </a:xfrm>
          <a:prstGeom prst="bentConnector5">
            <a:avLst>
              <a:gd name="adj1" fmla="val -12665"/>
              <a:gd name="adj2" fmla="val 48686"/>
              <a:gd name="adj3" fmla="val 112665"/>
            </a:avLst>
          </a:prstGeom>
          <a:ln w="38100">
            <a:solidFill>
              <a:schemeClr val="accent2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3707904" y="2883167"/>
            <a:ext cx="2354814" cy="1265913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6129875" y="3933173"/>
            <a:ext cx="2354814" cy="1265913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看得见的局部，看不清的全局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8066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5" grpId="0" animBg="1"/>
      <p:bldP spid="3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smtClean="0"/>
              <a:t>问题：</a:t>
            </a:r>
            <a:r>
              <a:rPr lang="en-US" altLang="zh-CN" dirty="0" smtClean="0"/>
              <a:t>SOA</a:t>
            </a:r>
            <a:r>
              <a:rPr lang="zh-CN" altLang="en-US" dirty="0" smtClean="0"/>
              <a:t>的肓区</a:t>
            </a:r>
            <a:endParaRPr lang="zh-CN" altLang="en-US" dirty="0"/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矩形 32"/>
          <p:cNvSpPr/>
          <p:nvPr/>
        </p:nvSpPr>
        <p:spPr>
          <a:xfrm>
            <a:off x="580245" y="3140968"/>
            <a:ext cx="1368152" cy="792088"/>
          </a:xfrm>
          <a:prstGeom prst="rect">
            <a:avLst/>
          </a:prstGeom>
          <a:solidFill>
            <a:srgbClr val="9999FF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mtClean="0">
                <a:solidFill>
                  <a:schemeClr val="bg1"/>
                </a:solidFill>
                <a:latin typeface="+mj-ea"/>
                <a:ea typeface="+mj-ea"/>
              </a:rPr>
              <a:t>战略</a:t>
            </a:r>
            <a:endParaRPr lang="zh-CN" altLang="en-US" sz="32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67544" y="2579784"/>
            <a:ext cx="1584175" cy="63319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10800000" scaled="1"/>
            <a:tileRect/>
          </a:gradFill>
          <a:ln w="9525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smtClean="0">
                <a:solidFill>
                  <a:schemeClr val="bg1"/>
                </a:solidFill>
                <a:latin typeface="+mj-ea"/>
                <a:ea typeface="+mj-ea"/>
              </a:rPr>
              <a:t>100</a:t>
            </a:r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分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619672" y="3284984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商业</a:t>
            </a:r>
            <a:endParaRPr lang="en-US" altLang="zh-CN" sz="240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模式</a:t>
            </a:r>
            <a:endParaRPr lang="en-US" altLang="zh-CN" sz="240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2963821" y="3356992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产品</a:t>
            </a:r>
            <a:endParaRPr lang="en-US" altLang="zh-CN" sz="240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设计</a:t>
            </a:r>
            <a:r>
              <a:rPr lang="en-US" altLang="zh-CN" sz="240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4307970" y="3501008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应用</a:t>
            </a:r>
            <a:endParaRPr lang="en-US" altLang="zh-CN" sz="240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架构</a:t>
            </a:r>
            <a:endParaRPr lang="en-US" altLang="zh-CN" sz="240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5652120" y="3645024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技术</a:t>
            </a:r>
            <a:endParaRPr lang="en-US" altLang="zh-CN" sz="240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架构</a:t>
            </a:r>
            <a:endParaRPr lang="en-US" altLang="zh-CN" sz="240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984267" y="4149080"/>
            <a:ext cx="1368152" cy="792088"/>
          </a:xfrm>
          <a:prstGeom prst="rect">
            <a:avLst/>
          </a:prstGeom>
          <a:solidFill>
            <a:srgbClr val="9999FF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实现</a:t>
            </a:r>
            <a:endParaRPr lang="en-US" altLang="zh-CN" sz="240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876256" y="3392996"/>
            <a:ext cx="1584175" cy="82809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smtClean="0">
                <a:solidFill>
                  <a:schemeClr val="bg1"/>
                </a:solidFill>
                <a:latin typeface="+mj-ea"/>
                <a:ea typeface="+mj-ea"/>
              </a:rPr>
              <a:t>59</a:t>
            </a:r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分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靠谱的战略，不靠谱的实现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9330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铸造">
  <a:themeElements>
    <a:clrScheme name="Custom 2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8DDB67"/>
      </a:hlink>
      <a:folHlink>
        <a:srgbClr val="903638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演示文稿3" id="{26C010C9-8389-E54A-897E-2C07215ED019}" vid="{B7A5AB92-FBFD-F841-8128-3D85C674C7A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培训</Template>
  <TotalTime>524</TotalTime>
  <Words>1512</Words>
  <Application>Microsoft Macintosh PowerPoint</Application>
  <PresentationFormat>全屏显示(4:3)</PresentationFormat>
  <Paragraphs>331</Paragraphs>
  <Slides>35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7" baseType="lpstr">
      <vt:lpstr>Calibri</vt:lpstr>
      <vt:lpstr>Rockwell</vt:lpstr>
      <vt:lpstr>Verdana</vt:lpstr>
      <vt:lpstr>Wingdings 2</vt:lpstr>
      <vt:lpstr>標楷體</vt:lpstr>
      <vt:lpstr>华文细黑</vt:lpstr>
      <vt:lpstr>华文新魏</vt:lpstr>
      <vt:lpstr>宋体</vt:lpstr>
      <vt:lpstr>微软雅黑</vt:lpstr>
      <vt:lpstr>新細明體</vt:lpstr>
      <vt:lpstr>Arial</vt:lpstr>
      <vt:lpstr>铸造</vt:lpstr>
      <vt:lpstr>SOA治理与微服务改造</vt:lpstr>
      <vt:lpstr>SOA的需求、痛点</vt:lpstr>
      <vt:lpstr>我们的技术选型</vt:lpstr>
      <vt:lpstr>SOA治理 面临的通用问题</vt:lpstr>
      <vt:lpstr>问题：服务建设的递归</vt:lpstr>
      <vt:lpstr>问题：SOA的副作用</vt:lpstr>
      <vt:lpstr>问题：SOA的副作用</vt:lpstr>
      <vt:lpstr>问题：SOA的副作用</vt:lpstr>
      <vt:lpstr>问题：SOA的肓区</vt:lpstr>
      <vt:lpstr>问题：SOA雷区</vt:lpstr>
      <vt:lpstr>SOA治理，摆脱人治，系统来管理系统</vt:lpstr>
      <vt:lpstr>SOA治理要做什么？</vt:lpstr>
      <vt:lpstr>服务发现</vt:lpstr>
      <vt:lpstr>服务发现演化</vt:lpstr>
      <vt:lpstr>服务版本控制</vt:lpstr>
      <vt:lpstr>版本兼容设计</vt:lpstr>
      <vt:lpstr>服务版本代理</vt:lpstr>
      <vt:lpstr>高可用</vt:lpstr>
      <vt:lpstr>日志及监控</vt:lpstr>
      <vt:lpstr>性能问题</vt:lpstr>
      <vt:lpstr>提升性能的思路</vt:lpstr>
      <vt:lpstr>少走弯路</vt:lpstr>
      <vt:lpstr>在畅游时案例</vt:lpstr>
      <vt:lpstr>PowerPoint 演示文稿</vt:lpstr>
      <vt:lpstr>PowerPoint 演示文稿</vt:lpstr>
      <vt:lpstr>dubbo架构： 异步＋初始化时</vt:lpstr>
      <vt:lpstr>dubbo引入动态部署后的架构</vt:lpstr>
      <vt:lpstr>HTTP2多路复用</vt:lpstr>
      <vt:lpstr>HTTP1和HTTP2速度对比</vt:lpstr>
      <vt:lpstr>数据压缩</vt:lpstr>
      <vt:lpstr>HTTP2 头部压缩</vt:lpstr>
      <vt:lpstr>Protocol Buffers</vt:lpstr>
      <vt:lpstr>总结：SOA治理与优化思路</vt:lpstr>
      <vt:lpstr>我们改造的里程碑计划</vt:lpstr>
      <vt:lpstr>FAQ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SOA改造</dc:title>
  <dc:creator>郭红俊</dc:creator>
  <cp:lastModifiedBy>郭红俊</cp:lastModifiedBy>
  <cp:revision>198</cp:revision>
  <dcterms:created xsi:type="dcterms:W3CDTF">2016-02-04T02:26:34Z</dcterms:created>
  <dcterms:modified xsi:type="dcterms:W3CDTF">2016-02-15T07:24:33Z</dcterms:modified>
</cp:coreProperties>
</file>

<file path=docProps/thumbnail.jpeg>
</file>